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 id="2147483677" r:id="rId2"/>
  </p:sldMasterIdLst>
  <p:notesMasterIdLst>
    <p:notesMasterId r:id="rId7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Lst>
  <p:sldSz cx="9144000" cy="5143500" type="screen16x9"/>
  <p:notesSz cx="6858000" cy="9144000"/>
  <p:embeddedFontLst>
    <p:embeddedFont>
      <p:font typeface="Calibri" panose="020F0502020204030204" pitchFamily="34" charset="0"/>
      <p:regular r:id="rId78"/>
      <p:bold r:id="rId79"/>
      <p:italic r:id="rId80"/>
      <p:boldItalic r:id="rId81"/>
    </p:embeddedFont>
    <p:embeddedFont>
      <p:font typeface="Helvetica Neue" panose="020B0604020202020204" charset="0"/>
      <p:regular r:id="rId82"/>
      <p:bold r:id="rId83"/>
      <p:italic r:id="rId84"/>
      <p:boldItalic r:id="rId85"/>
    </p:embeddedFont>
    <p:embeddedFont>
      <p:font typeface="Open Sans" panose="020B0604020202020204" charset="0"/>
      <p:regular r:id="rId86"/>
      <p:bold r:id="rId87"/>
      <p:italic r:id="rId88"/>
      <p:boldItalic r:id="rId8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39263A-1A3D-4AE4-85C5-C87EA9A72E33}">
  <a:tblStyle styleId="{9C39263A-1A3D-4AE4-85C5-C87EA9A72E33}"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4E6"/>
          </a:solidFill>
        </a:fill>
      </a:tcStyle>
    </a:wholeTbl>
    <a:band1H>
      <a:tcTxStyle/>
      <a:tcStyle>
        <a:tcBdr/>
        <a:fill>
          <a:solidFill>
            <a:srgbClr val="FFE8CA"/>
          </a:solidFill>
        </a:fill>
      </a:tcStyle>
    </a:band1H>
    <a:band2H>
      <a:tcTxStyle/>
      <a:tcStyle>
        <a:tcBdr/>
      </a:tcStyle>
    </a:band2H>
    <a:band1V>
      <a:tcTxStyle/>
      <a:tcStyle>
        <a:tcBdr/>
        <a:fill>
          <a:solidFill>
            <a:srgbClr val="FFE8CA"/>
          </a:solidFill>
        </a:fill>
      </a:tcStyle>
    </a:band1V>
    <a:band2V>
      <a:tcTxStyle/>
      <a:tcStyle>
        <a:tcBdr/>
      </a:tcStyle>
    </a:band2V>
    <a:lastCol>
      <a:tcTxStyle b="on" i="off">
        <a:font>
          <a:latin typeface="Calibri"/>
          <a:ea typeface="Calibri"/>
          <a:cs typeface="Calibri"/>
        </a:font>
        <a:schemeClr val="lt1"/>
      </a:tcTxStyle>
      <a:tcStyle>
        <a:tcBdr/>
        <a:fill>
          <a:solidFill>
            <a:schemeClr val="accent4"/>
          </a:solidFill>
        </a:fill>
      </a:tcStyle>
    </a:lastCol>
    <a:firstCol>
      <a:tcTxStyle b="on" i="off">
        <a:font>
          <a:latin typeface="Calibri"/>
          <a:ea typeface="Calibri"/>
          <a:cs typeface="Calibri"/>
        </a:font>
        <a:schemeClr val="lt1"/>
      </a:tcTxStyle>
      <a:tcStyle>
        <a:tcBdr/>
        <a:fill>
          <a:solidFill>
            <a:schemeClr val="accent4"/>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4"/>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4"/>
          </a:solidFill>
        </a:fill>
      </a:tcStyle>
    </a:firstRow>
    <a:neCell>
      <a:tcTxStyle/>
      <a:tcStyle>
        <a:tcBdr/>
      </a:tcStyle>
    </a:neCell>
    <a:nwCell>
      <a:tcTxStyle/>
      <a:tcStyle>
        <a:tcBdr/>
      </a:tcStyle>
    </a:nwCell>
  </a:tblStyle>
  <a:tblStyle styleId="{0C176ACE-3FD7-4E53-8975-4324E7A89EA4}" styleName="Table_1">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514" autoAdjust="0"/>
  </p:normalViewPr>
  <p:slideViewPr>
    <p:cSldViewPr snapToGrid="0">
      <p:cViewPr varScale="1">
        <p:scale>
          <a:sx n="81" d="100"/>
          <a:sy n="81" d="100"/>
        </p:scale>
        <p:origin x="1086"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font" Target="fonts/font7.fntdata"/><Relationship Id="rId89" Type="http://schemas.openxmlformats.org/officeDocument/2006/relationships/font" Target="fonts/font12.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font" Target="fonts/font2.fntdata"/><Relationship Id="rId87" Type="http://schemas.openxmlformats.org/officeDocument/2006/relationships/font" Target="fonts/font10.fntdata"/><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font" Target="fonts/font5.fntdata"/><Relationship Id="rId90"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font" Target="fonts/font3.fntdata"/><Relationship Id="rId85" Type="http://schemas.openxmlformats.org/officeDocument/2006/relationships/font" Target="fonts/font8.fntdata"/><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font" Target="fonts/font6.fntdata"/><Relationship Id="rId88" Type="http://schemas.openxmlformats.org/officeDocument/2006/relationships/font" Target="fonts/font11.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font" Target="fonts/font9.fntdata"/><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ab3f01e1ca_2_9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gab3f01e1ca_2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ab3f01e1ca_2_13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Computer system</a:t>
            </a:r>
          </a:p>
          <a:p>
            <a:pPr marL="171450" lvl="0" indent="-171450" algn="l" rtl="0">
              <a:spcBef>
                <a:spcPts val="0"/>
              </a:spcBef>
              <a:spcAft>
                <a:spcPts val="0"/>
              </a:spcAft>
              <a:buFontTx/>
              <a:buChar char="-"/>
            </a:pPr>
            <a:r>
              <a:rPr lang="en-US" dirty="0"/>
              <a:t>Perform process</a:t>
            </a:r>
          </a:p>
          <a:p>
            <a:pPr marL="171450" lvl="0" indent="-171450" algn="l" rtl="0">
              <a:spcBef>
                <a:spcPts val="0"/>
              </a:spcBef>
              <a:spcAft>
                <a:spcPts val="0"/>
              </a:spcAft>
              <a:buFontTx/>
              <a:buChar char="-"/>
            </a:pPr>
            <a:r>
              <a:rPr lang="en-US" dirty="0"/>
              <a:t>Calculations</a:t>
            </a:r>
          </a:p>
          <a:p>
            <a:pPr marL="171450" lvl="0" indent="-171450" algn="l" rtl="0">
              <a:spcBef>
                <a:spcPts val="0"/>
              </a:spcBef>
              <a:spcAft>
                <a:spcPts val="0"/>
              </a:spcAft>
              <a:buFontTx/>
              <a:buChar char="-"/>
            </a:pPr>
            <a:r>
              <a:rPr lang="en-US" dirty="0"/>
              <a:t>Operations</a:t>
            </a:r>
          </a:p>
          <a:p>
            <a:pPr marL="171450" lvl="0" indent="-171450" algn="l" rtl="0">
              <a:spcBef>
                <a:spcPts val="0"/>
              </a:spcBef>
              <a:spcAft>
                <a:spcPts val="0"/>
              </a:spcAft>
              <a:buFontTx/>
              <a:buChar char="-"/>
            </a:pPr>
            <a:r>
              <a:rPr lang="en-US" dirty="0"/>
              <a:t>Based on instructions from software</a:t>
            </a:r>
          </a:p>
          <a:p>
            <a:pPr marL="171450" lvl="0" indent="-171450" algn="l" rtl="0">
              <a:spcBef>
                <a:spcPts val="0"/>
              </a:spcBef>
              <a:spcAft>
                <a:spcPts val="0"/>
              </a:spcAft>
              <a:buFontTx/>
              <a:buChar char="-"/>
            </a:pPr>
            <a:endParaRPr lang="en-US" dirty="0"/>
          </a:p>
          <a:p>
            <a:pPr marL="0" lvl="0" indent="0" algn="l" rtl="0">
              <a:spcBef>
                <a:spcPts val="0"/>
              </a:spcBef>
              <a:spcAft>
                <a:spcPts val="0"/>
              </a:spcAft>
              <a:buFontTx/>
              <a:buNone/>
            </a:pPr>
            <a:endParaRPr lang="en-US" dirty="0"/>
          </a:p>
          <a:p>
            <a:pPr marL="0" lvl="0" indent="0" algn="l" rtl="0">
              <a:spcBef>
                <a:spcPts val="0"/>
              </a:spcBef>
              <a:spcAft>
                <a:spcPts val="0"/>
              </a:spcAft>
              <a:buFontTx/>
              <a:buNone/>
            </a:pPr>
            <a:endParaRPr dirty="0"/>
          </a:p>
        </p:txBody>
      </p:sp>
      <p:sp>
        <p:nvSpPr>
          <p:cNvPr id="216" name="Google Shape;216;gab3f01e1ca_2_1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ab3f01e1ca_2_14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OS</a:t>
            </a:r>
          </a:p>
          <a:p>
            <a:pPr marL="0" lvl="0" indent="0" algn="l" rtl="0">
              <a:spcBef>
                <a:spcPts val="0"/>
              </a:spcBef>
              <a:spcAft>
                <a:spcPts val="0"/>
              </a:spcAft>
              <a:buNone/>
            </a:pPr>
            <a:r>
              <a:rPr lang="en-US" dirty="0"/>
              <a:t>-software that manage hardware and software resources</a:t>
            </a:r>
            <a:endParaRPr dirty="0"/>
          </a:p>
        </p:txBody>
      </p:sp>
      <p:sp>
        <p:nvSpPr>
          <p:cNvPr id="221" name="Google Shape;221;gab3f01e1ca_2_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ab3f01e1ca_2_14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gab3f01e1ca_2_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ab3f01e1ca_2_1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gab3f01e1ca_2_1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Before everything talk about bits, bytes,…</a:t>
            </a:r>
            <a:endParaRPr/>
          </a:p>
        </p:txBody>
      </p:sp>
      <p:sp>
        <p:nvSpPr>
          <p:cNvPr id="232" name="Google Shape;232;gab3f01e1ca_2_1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b3f01e1ca_2_15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gab3f01e1ca_2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ab3f01e1ca_2_16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ab3f01e1ca_2_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ab3f01e1ca_2_17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gab3f01e1ca_2_1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ab3f01e1ca_2_17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gab3f01e1ca_2_1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ab3f01e1ca_2_17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 name="Google Shape;265;gab3f01e1ca_2_1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ab3f01e1ca_2_18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1" name="Google Shape;271;gab3f01e1ca_2_1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ab3f01e1ca_2_9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gab3f01e1ca_2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ab3f01e1ca_2_1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7" name="Google Shape;277;gab3f01e1ca_2_18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Keyboard controller</a:t>
            </a:r>
            <a:endParaRPr/>
          </a:p>
        </p:txBody>
      </p:sp>
      <p:sp>
        <p:nvSpPr>
          <p:cNvPr id="278" name="Google Shape;278;gab3f01e1ca_2_18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ab3f01e1ca_2_19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3" name="Google Shape;283;gab3f01e1ca_2_1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ab3f01e1ca_2_19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8" name="Google Shape;288;gab3f01e1ca_2_1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ab3f01e1ca_2_20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3" name="Google Shape;293;gab3f01e1ca_2_2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ab3f01e1ca_2_20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gab3f01e1ca_2_2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ab3f01e1ca_2_21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4" name="Google Shape;304;gab3f01e1ca_2_2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ab3f01e1ca_2_21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 name="Google Shape;310;gab3f01e1ca_2_2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ab3f01e1ca_2_22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gab3f01e1ca_2_2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ab3f01e1ca_2_22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0" name="Google Shape;320;gab3f01e1ca_2_2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ab3f01e1ca_2_22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gab3f01e1ca_2_2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ab3f01e1ca_2_11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gab3f01e1ca_2_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ab3f01e1ca_2_23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3" name="Google Shape;333;gab3f01e1ca_2_2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ab3f01e1ca_2_23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8" name="Google Shape;338;gab3f01e1ca_2_2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ab3f01e1ca_2_2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 name="Google Shape;343;gab3f01e1ca_2_2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marR="0" lvl="0" indent="-171450" algn="l" rtl="0">
              <a:lnSpc>
                <a:spcPct val="100000"/>
              </a:lnSpc>
              <a:spcBef>
                <a:spcPts val="0"/>
              </a:spcBef>
              <a:spcAft>
                <a:spcPts val="0"/>
              </a:spcAft>
              <a:buClr>
                <a:schemeClr val="dk1"/>
              </a:buClr>
              <a:buSzPts val="1200"/>
              <a:buFont typeface="Arial"/>
              <a:buChar char="•"/>
            </a:pPr>
            <a:r>
              <a:rPr lang="en" sz="1200" b="0" i="0">
                <a:solidFill>
                  <a:schemeClr val="dk1"/>
                </a:solidFill>
                <a:latin typeface="Calibri"/>
                <a:ea typeface="Calibri"/>
                <a:cs typeface="Calibri"/>
                <a:sym typeface="Calibri"/>
              </a:rPr>
              <a:t>Can be described in a formal language</a:t>
            </a:r>
            <a:endParaRPr/>
          </a:p>
          <a:p>
            <a:pPr marL="628650" marR="0" lvl="1" indent="-171450" algn="l" rtl="0">
              <a:lnSpc>
                <a:spcPct val="100000"/>
              </a:lnSpc>
              <a:spcBef>
                <a:spcPts val="0"/>
              </a:spcBef>
              <a:spcAft>
                <a:spcPts val="0"/>
              </a:spcAft>
              <a:buClr>
                <a:schemeClr val="dk1"/>
              </a:buClr>
              <a:buSzPts val="1200"/>
              <a:buFont typeface="Arial"/>
              <a:buChar char="•"/>
            </a:pPr>
            <a:r>
              <a:rPr lang="en" sz="1200" b="0" i="0">
                <a:solidFill>
                  <a:schemeClr val="dk1"/>
                </a:solidFill>
                <a:latin typeface="Calibri"/>
                <a:ea typeface="Calibri"/>
                <a:cs typeface="Calibri"/>
                <a:sym typeface="Calibri"/>
              </a:rPr>
              <a:t>This means who- or whatever is executing the algorithm needs to be able to translate the descriptive language into primitive actions. For example, a toddler learning to tie their shoelaces should be able to translate instructions to hand and finger movements.</a:t>
            </a:r>
            <a:endParaRPr/>
          </a:p>
          <a:p>
            <a:pPr marL="171450" marR="0" lvl="0" indent="-171450" algn="l" rtl="0">
              <a:lnSpc>
                <a:spcPct val="100000"/>
              </a:lnSpc>
              <a:spcBef>
                <a:spcPts val="0"/>
              </a:spcBef>
              <a:spcAft>
                <a:spcPts val="0"/>
              </a:spcAft>
              <a:buClr>
                <a:schemeClr val="dk1"/>
              </a:buClr>
              <a:buSzPts val="1200"/>
              <a:buFont typeface="Arial"/>
              <a:buChar char="•"/>
            </a:pPr>
            <a:r>
              <a:rPr lang="en" sz="1200" b="0" i="0">
                <a:solidFill>
                  <a:schemeClr val="dk1"/>
                </a:solidFill>
                <a:latin typeface="Calibri"/>
                <a:ea typeface="Calibri"/>
                <a:cs typeface="Calibri"/>
                <a:sym typeface="Calibri"/>
              </a:rPr>
              <a:t>Consist of a finite number of steps</a:t>
            </a:r>
            <a:endParaRPr/>
          </a:p>
          <a:p>
            <a:pPr marL="628650" marR="0" lvl="1" indent="-171450" algn="l" rtl="0">
              <a:lnSpc>
                <a:spcPct val="100000"/>
              </a:lnSpc>
              <a:spcBef>
                <a:spcPts val="0"/>
              </a:spcBef>
              <a:spcAft>
                <a:spcPts val="0"/>
              </a:spcAft>
              <a:buClr>
                <a:schemeClr val="dk1"/>
              </a:buClr>
              <a:buSzPts val="1200"/>
              <a:buFont typeface="Arial"/>
              <a:buChar char="•"/>
            </a:pPr>
            <a:r>
              <a:rPr lang="en" sz="1200" b="0" i="0">
                <a:solidFill>
                  <a:schemeClr val="dk1"/>
                </a:solidFill>
                <a:latin typeface="Calibri"/>
                <a:ea typeface="Calibri"/>
                <a:cs typeface="Calibri"/>
                <a:sym typeface="Calibri"/>
              </a:rPr>
              <a:t>This means that an algorithm </a:t>
            </a:r>
            <a:r>
              <a:rPr lang="en" sz="1200" b="0" i="1">
                <a:solidFill>
                  <a:schemeClr val="dk1"/>
                </a:solidFill>
                <a:latin typeface="Calibri"/>
                <a:ea typeface="Calibri"/>
                <a:cs typeface="Calibri"/>
                <a:sym typeface="Calibri"/>
              </a:rPr>
              <a:t>description</a:t>
            </a:r>
            <a:r>
              <a:rPr lang="en" sz="1200" b="0" i="0">
                <a:solidFill>
                  <a:schemeClr val="dk1"/>
                </a:solidFill>
                <a:latin typeface="Calibri"/>
                <a:ea typeface="Calibri"/>
                <a:cs typeface="Calibri"/>
                <a:sym typeface="Calibri"/>
              </a:rPr>
              <a:t> must require a finite number of steps. The algorithm </a:t>
            </a:r>
            <a:r>
              <a:rPr lang="en" sz="1200" b="0" i="1">
                <a:solidFill>
                  <a:schemeClr val="dk1"/>
                </a:solidFill>
                <a:latin typeface="Calibri"/>
                <a:ea typeface="Calibri"/>
                <a:cs typeface="Calibri"/>
                <a:sym typeface="Calibri"/>
              </a:rPr>
              <a:t>execution</a:t>
            </a:r>
            <a:r>
              <a:rPr lang="en" sz="1200" b="0" i="0">
                <a:solidFill>
                  <a:schemeClr val="dk1"/>
                </a:solidFill>
                <a:latin typeface="Calibri"/>
                <a:ea typeface="Calibri"/>
                <a:cs typeface="Calibri"/>
                <a:sym typeface="Calibri"/>
              </a:rPr>
              <a:t> itself may very well be infinite, e.g. an algorithm that continuously computes prime numbers.</a:t>
            </a:r>
            <a:endParaRPr/>
          </a:p>
          <a:p>
            <a:pPr marL="171450" marR="0" lvl="0" indent="-171450" algn="l" rtl="0">
              <a:lnSpc>
                <a:spcPct val="100000"/>
              </a:lnSpc>
              <a:spcBef>
                <a:spcPts val="0"/>
              </a:spcBef>
              <a:spcAft>
                <a:spcPts val="0"/>
              </a:spcAft>
              <a:buClr>
                <a:schemeClr val="dk1"/>
              </a:buClr>
              <a:buSzPts val="1200"/>
              <a:buFont typeface="Arial"/>
              <a:buChar char="•"/>
            </a:pPr>
            <a:r>
              <a:rPr lang="en" sz="1200" b="0" i="0">
                <a:solidFill>
                  <a:schemeClr val="dk1"/>
                </a:solidFill>
                <a:latin typeface="Calibri"/>
                <a:ea typeface="Calibri"/>
                <a:cs typeface="Calibri"/>
                <a:sym typeface="Calibri"/>
              </a:rPr>
              <a:t>Operate on zero or more inputs</a:t>
            </a:r>
            <a:endParaRPr/>
          </a:p>
          <a:p>
            <a:pPr marL="628650" marR="0" lvl="1" indent="-171450" algn="l" rtl="0">
              <a:lnSpc>
                <a:spcPct val="100000"/>
              </a:lnSpc>
              <a:spcBef>
                <a:spcPts val="0"/>
              </a:spcBef>
              <a:spcAft>
                <a:spcPts val="0"/>
              </a:spcAft>
              <a:buClr>
                <a:schemeClr val="dk1"/>
              </a:buClr>
              <a:buSzPts val="1200"/>
              <a:buFont typeface="Arial"/>
              <a:buChar char="•"/>
            </a:pPr>
            <a:r>
              <a:rPr lang="en" sz="1200" b="0" i="0">
                <a:solidFill>
                  <a:schemeClr val="dk1"/>
                </a:solidFill>
                <a:latin typeface="Calibri"/>
                <a:ea typeface="Calibri"/>
                <a:cs typeface="Calibri"/>
                <a:sym typeface="Calibri"/>
              </a:rPr>
              <a:t>Several varieties of algorithms exist with regard to the inputs:</a:t>
            </a:r>
            <a:endParaRPr/>
          </a:p>
          <a:p>
            <a:pPr marL="1085850" marR="0" lvl="2" indent="-171450" algn="l" rtl="0">
              <a:lnSpc>
                <a:spcPct val="100000"/>
              </a:lnSpc>
              <a:spcBef>
                <a:spcPts val="0"/>
              </a:spcBef>
              <a:spcAft>
                <a:spcPts val="0"/>
              </a:spcAft>
              <a:buClr>
                <a:schemeClr val="dk1"/>
              </a:buClr>
              <a:buSzPts val="1200"/>
              <a:buFont typeface="Arial"/>
              <a:buChar char="•"/>
            </a:pPr>
            <a:r>
              <a:rPr lang="en" sz="1200" b="0" i="0">
                <a:solidFill>
                  <a:schemeClr val="dk1"/>
                </a:solidFill>
                <a:latin typeface="Calibri"/>
                <a:ea typeface="Calibri"/>
                <a:cs typeface="Calibri"/>
                <a:sym typeface="Calibri"/>
              </a:rPr>
              <a:t>Algorithms without inputs, e.g. cooking recipes.</a:t>
            </a:r>
            <a:endParaRPr/>
          </a:p>
          <a:p>
            <a:pPr marL="1085850" marR="0" lvl="2" indent="-171450" algn="l" rtl="0">
              <a:lnSpc>
                <a:spcPct val="100000"/>
              </a:lnSpc>
              <a:spcBef>
                <a:spcPts val="0"/>
              </a:spcBef>
              <a:spcAft>
                <a:spcPts val="0"/>
              </a:spcAft>
              <a:buClr>
                <a:schemeClr val="dk1"/>
              </a:buClr>
              <a:buSzPts val="1200"/>
              <a:buFont typeface="Arial"/>
              <a:buChar char="•"/>
            </a:pPr>
            <a:r>
              <a:rPr lang="en" sz="1200" b="0" i="0">
                <a:solidFill>
                  <a:schemeClr val="dk1"/>
                </a:solidFill>
                <a:latin typeface="Calibri"/>
                <a:ea typeface="Calibri"/>
                <a:cs typeface="Calibri"/>
                <a:sym typeface="Calibri"/>
              </a:rPr>
              <a:t>Algorithms with fixed inputs, e.g. an algorithm to compute the sum of the first 10 positive numbers.</a:t>
            </a:r>
            <a:endParaRPr/>
          </a:p>
          <a:p>
            <a:pPr marL="1085850" marR="0" lvl="2" indent="-171450" algn="l" rtl="0">
              <a:lnSpc>
                <a:spcPct val="100000"/>
              </a:lnSpc>
              <a:spcBef>
                <a:spcPts val="0"/>
              </a:spcBef>
              <a:spcAft>
                <a:spcPts val="0"/>
              </a:spcAft>
              <a:buClr>
                <a:schemeClr val="dk1"/>
              </a:buClr>
              <a:buSzPts val="1200"/>
              <a:buFont typeface="Arial"/>
              <a:buChar char="•"/>
            </a:pPr>
            <a:r>
              <a:rPr lang="en" sz="1200" b="0" i="0">
                <a:solidFill>
                  <a:schemeClr val="dk1"/>
                </a:solidFill>
                <a:latin typeface="Calibri"/>
                <a:ea typeface="Calibri"/>
                <a:cs typeface="Calibri"/>
                <a:sym typeface="Calibri"/>
              </a:rPr>
              <a:t>Algorithms with user-defined inputs, e.g. an algorithm to compute the sum of the first n positive numbers.</a:t>
            </a:r>
            <a:endParaRPr/>
          </a:p>
          <a:p>
            <a:pPr marL="171450" marR="0" lvl="0" indent="-171450" algn="l" rtl="0">
              <a:lnSpc>
                <a:spcPct val="100000"/>
              </a:lnSpc>
              <a:spcBef>
                <a:spcPts val="0"/>
              </a:spcBef>
              <a:spcAft>
                <a:spcPts val="0"/>
              </a:spcAft>
              <a:buClr>
                <a:schemeClr val="dk1"/>
              </a:buClr>
              <a:buSzPts val="1200"/>
              <a:buFont typeface="Arial"/>
              <a:buChar char="•"/>
            </a:pPr>
            <a:r>
              <a:rPr lang="en" sz="1200" b="0" i="0">
                <a:solidFill>
                  <a:schemeClr val="dk1"/>
                </a:solidFill>
                <a:latin typeface="Calibri"/>
                <a:ea typeface="Calibri"/>
                <a:cs typeface="Calibri"/>
                <a:sym typeface="Calibri"/>
              </a:rPr>
              <a:t>Result in an output</a:t>
            </a:r>
            <a:endParaRPr/>
          </a:p>
          <a:p>
            <a:pPr marL="628650" marR="0" lvl="1" indent="-171450" algn="l" rtl="0">
              <a:lnSpc>
                <a:spcPct val="100000"/>
              </a:lnSpc>
              <a:spcBef>
                <a:spcPts val="0"/>
              </a:spcBef>
              <a:spcAft>
                <a:spcPts val="0"/>
              </a:spcAft>
              <a:buClr>
                <a:schemeClr val="dk1"/>
              </a:buClr>
              <a:buSzPts val="1200"/>
              <a:buFont typeface="Arial"/>
              <a:buChar char="•"/>
            </a:pPr>
            <a:r>
              <a:rPr lang="en" sz="1200" b="0" i="0">
                <a:solidFill>
                  <a:schemeClr val="dk1"/>
                </a:solidFill>
                <a:latin typeface="Calibri"/>
                <a:ea typeface="Calibri"/>
                <a:cs typeface="Calibri"/>
                <a:sym typeface="Calibri"/>
              </a:rPr>
              <a:t>As opposed to inputs, an algorithm must always have an output. If an algorithm has inputs, these should influence the output in a well-defined manner. If outputs do not relate to inputs then the inputs become unnecessary ( → bad algorithm design)</a:t>
            </a:r>
            <a:endParaRPr/>
          </a:p>
          <a:p>
            <a:pPr marL="171450" marR="0" lvl="0" indent="-171450" algn="l" rtl="0">
              <a:lnSpc>
                <a:spcPct val="100000"/>
              </a:lnSpc>
              <a:spcBef>
                <a:spcPts val="0"/>
              </a:spcBef>
              <a:spcAft>
                <a:spcPts val="0"/>
              </a:spcAft>
              <a:buClr>
                <a:schemeClr val="dk1"/>
              </a:buClr>
              <a:buSzPts val="1200"/>
              <a:buFont typeface="Arial"/>
              <a:buChar char="•"/>
            </a:pPr>
            <a:r>
              <a:rPr lang="en" sz="1200" b="0" i="0">
                <a:solidFill>
                  <a:schemeClr val="dk1"/>
                </a:solidFill>
                <a:latin typeface="Calibri"/>
                <a:ea typeface="Calibri"/>
                <a:cs typeface="Calibri"/>
                <a:sym typeface="Calibri"/>
              </a:rPr>
              <a:t>Consist of sufficiently basic and well-defined steps that can be executed with finite resources</a:t>
            </a:r>
            <a:endParaRPr/>
          </a:p>
          <a:p>
            <a:pPr marL="628650" marR="0" lvl="1" indent="-171450" algn="l" rtl="0">
              <a:lnSpc>
                <a:spcPct val="100000"/>
              </a:lnSpc>
              <a:spcBef>
                <a:spcPts val="0"/>
              </a:spcBef>
              <a:spcAft>
                <a:spcPts val="0"/>
              </a:spcAft>
              <a:buClr>
                <a:schemeClr val="dk1"/>
              </a:buClr>
              <a:buSzPts val="1200"/>
              <a:buFont typeface="Arial"/>
              <a:buChar char="•"/>
            </a:pPr>
            <a:r>
              <a:rPr lang="en" sz="1200" b="0" i="0">
                <a:solidFill>
                  <a:schemeClr val="dk1"/>
                </a:solidFill>
                <a:latin typeface="Calibri"/>
                <a:ea typeface="Calibri"/>
                <a:cs typeface="Calibri"/>
                <a:sym typeface="Calibri"/>
              </a:rPr>
              <a:t>Sufficiently basic means that the executing agent must be able to understand each individual step WITHOUT knowing the entire algorithm</a:t>
            </a:r>
            <a:endParaRPr/>
          </a:p>
          <a:p>
            <a:pPr marL="628650" marR="0" lvl="1" indent="-171450" algn="l" rtl="0">
              <a:lnSpc>
                <a:spcPct val="100000"/>
              </a:lnSpc>
              <a:spcBef>
                <a:spcPts val="0"/>
              </a:spcBef>
              <a:spcAft>
                <a:spcPts val="0"/>
              </a:spcAft>
              <a:buClr>
                <a:schemeClr val="dk1"/>
              </a:buClr>
              <a:buSzPts val="1200"/>
              <a:buFont typeface="Arial"/>
              <a:buChar char="•"/>
            </a:pPr>
            <a:r>
              <a:rPr lang="en" sz="1200" b="0" i="0">
                <a:solidFill>
                  <a:schemeClr val="dk1"/>
                </a:solidFill>
                <a:latin typeface="Calibri"/>
                <a:ea typeface="Calibri"/>
                <a:cs typeface="Calibri"/>
                <a:sym typeface="Calibri"/>
              </a:rPr>
              <a:t>Well-defined means that they conform to the formal language of the executing agent, e.g. no dividing by zero</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44" name="Google Shape;344;gab3f01e1ca_2_2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ab3f01e1ca_2_25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 name="Google Shape;351;gab3f01e1ca_2_2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ab3f01e1ca_2_2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7" name="Google Shape;357;gab3f01e1ca_2_2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Exercise goal: Explore simple, step-by-step instructions with free prose</a:t>
            </a:r>
            <a:endParaRPr/>
          </a:p>
        </p:txBody>
      </p:sp>
      <p:sp>
        <p:nvSpPr>
          <p:cNvPr id="358" name="Google Shape;358;gab3f01e1ca_2_2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ab3f01e1ca_2_26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4" name="Google Shape;364;gab3f01e1ca_2_2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ab3f01e1ca_2_26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3" name="Google Shape;373;gab3f01e1ca_2_2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ab3f01e1ca_2_2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3" name="Google Shape;383;gab3f01e1ca_2_2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
              <a:t>Exercise goal: Introduce mathematical language into algorithms</a:t>
            </a:r>
            <a:endParaRPr/>
          </a:p>
        </p:txBody>
      </p:sp>
      <p:sp>
        <p:nvSpPr>
          <p:cNvPr id="384" name="Google Shape;384;gab3f01e1ca_2_27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ab3f01e1ca_2_28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0" name="Google Shape;390;gab3f01e1ca_2_2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ab3f01e1ca_2_29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9" name="Google Shape;399;gab3f01e1ca_2_2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ab3f01e1ca_2_12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gab3f01e1ca_2_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ab3f01e1ca_2_30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8" name="Google Shape;408;gab3f01e1ca_2_3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ab3f01e1ca_2_3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3" name="Google Shape;413;gab3f01e1ca_2_30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What is a Flowchart?  </a:t>
            </a:r>
            <a:r>
              <a:rPr lang="en"/>
              <a:t>A diagram that uses graphic symbols to depict the nature and flow of the steps in a process.</a:t>
            </a:r>
            <a:endParaRPr/>
          </a:p>
          <a:p>
            <a:pPr marL="0" lvl="0" indent="0" algn="l" rtl="0">
              <a:spcBef>
                <a:spcPts val="0"/>
              </a:spcBef>
              <a:spcAft>
                <a:spcPts val="0"/>
              </a:spcAft>
              <a:buNone/>
            </a:pPr>
            <a:r>
              <a:rPr lang="en"/>
              <a:t>Why Flowcharts:</a:t>
            </a:r>
            <a:endParaRPr/>
          </a:p>
          <a:p>
            <a:pPr marL="0" lvl="0" indent="0" algn="l" rtl="0">
              <a:spcBef>
                <a:spcPts val="0"/>
              </a:spcBef>
              <a:spcAft>
                <a:spcPts val="0"/>
              </a:spcAft>
              <a:buNone/>
            </a:pPr>
            <a:r>
              <a:rPr lang="en"/>
              <a:t>Visually present the flow of data</a:t>
            </a:r>
            <a:endParaRPr/>
          </a:p>
          <a:p>
            <a:pPr marL="0" lvl="0" indent="0" algn="l" rtl="0">
              <a:spcBef>
                <a:spcPts val="0"/>
              </a:spcBef>
              <a:spcAft>
                <a:spcPts val="0"/>
              </a:spcAft>
              <a:buNone/>
            </a:pPr>
            <a:r>
              <a:rPr lang="en"/>
              <a:t>Describe required operations</a:t>
            </a:r>
            <a:endParaRPr/>
          </a:p>
          <a:p>
            <a:pPr marL="0" lvl="0" indent="0" algn="l" rtl="0">
              <a:spcBef>
                <a:spcPts val="0"/>
              </a:spcBef>
              <a:spcAft>
                <a:spcPts val="0"/>
              </a:spcAft>
              <a:buNone/>
            </a:pPr>
            <a:r>
              <a:rPr lang="en"/>
              <a:t>Allow the programmers to pre-plan and map out the flow of a program</a:t>
            </a:r>
            <a:endParaRPr/>
          </a:p>
          <a:p>
            <a:pPr marL="0" lvl="0" indent="0" algn="l" rtl="0">
              <a:spcBef>
                <a:spcPts val="0"/>
              </a:spcBef>
              <a:spcAft>
                <a:spcPts val="0"/>
              </a:spcAft>
              <a:buNone/>
            </a:pPr>
            <a:r>
              <a:rPr lang="en"/>
              <a:t>Are sometimes required by the customer or the company for documentation</a:t>
            </a:r>
            <a:endParaRPr/>
          </a:p>
          <a:p>
            <a:pPr marL="0" lvl="0" indent="0" algn="l" rtl="0">
              <a:spcBef>
                <a:spcPts val="0"/>
              </a:spcBef>
              <a:spcAft>
                <a:spcPts val="0"/>
              </a:spcAft>
              <a:buNone/>
            </a:pPr>
            <a:endParaRPr/>
          </a:p>
        </p:txBody>
      </p:sp>
      <p:sp>
        <p:nvSpPr>
          <p:cNvPr id="414" name="Google Shape;414;gab3f01e1ca_2_30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ab3f01e1ca_2_32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3" name="Google Shape;433;gab3f01e1ca_2_3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ab3f01e1ca_2_33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5" name="Google Shape;445;gab3f01e1ca_2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ab3f01e1ca_2_34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8" name="Google Shape;458;gab3f01e1ca_2_3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ab3f01e1ca_2_35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2" name="Google Shape;472;gab3f01e1ca_2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ab3f01e1ca_2_37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7" name="Google Shape;487;gab3f01e1ca_2_3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ab3f01e1ca_2_38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3" name="Google Shape;503;gab3f01e1ca_2_3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ab3f01e1ca_2_4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9" name="Google Shape;519;gab3f01e1ca_2_40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Cropped content (probably too detailed)</a:t>
            </a:r>
            <a:endParaRPr/>
          </a:p>
          <a:p>
            <a:pPr marL="0" marR="0" lvl="0" indent="0" algn="l" rtl="0">
              <a:lnSpc>
                <a:spcPct val="100000"/>
              </a:lnSpc>
              <a:spcBef>
                <a:spcPts val="0"/>
              </a:spcBef>
              <a:spcAft>
                <a:spcPts val="0"/>
              </a:spcAft>
              <a:buClr>
                <a:schemeClr val="dk1"/>
              </a:buClr>
              <a:buSzPts val="1200"/>
              <a:buFont typeface="Helvetica Neue"/>
              <a:buNone/>
            </a:pPr>
            <a:r>
              <a:rPr lang="en" sz="1200">
                <a:latin typeface="Helvetica Neue"/>
                <a:ea typeface="Helvetica Neue"/>
                <a:cs typeface="Helvetica Neue"/>
                <a:sym typeface="Helvetica Neue"/>
              </a:rPr>
              <a:t>* Many modern programming languages, e.g. Python and R, handle memory allocation automatically 🡪 developers only need to worry about variable names</a:t>
            </a:r>
            <a:endParaRPr sz="1200">
              <a:latin typeface="Helvetica Neue"/>
              <a:ea typeface="Helvetica Neue"/>
              <a:cs typeface="Helvetica Neue"/>
              <a:sym typeface="Helvetica Neue"/>
            </a:endParaRPr>
          </a:p>
          <a:p>
            <a:pPr marL="0" lvl="0" indent="0" algn="l" rtl="0">
              <a:spcBef>
                <a:spcPts val="0"/>
              </a:spcBef>
              <a:spcAft>
                <a:spcPts val="0"/>
              </a:spcAft>
              <a:buNone/>
            </a:pPr>
            <a:endParaRPr/>
          </a:p>
        </p:txBody>
      </p:sp>
      <p:sp>
        <p:nvSpPr>
          <p:cNvPr id="520" name="Google Shape;520;gab3f01e1ca_2_40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ab3f01e1ca_2_44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7" name="Google Shape;557;gab3f01e1ca_2_4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ab60d43ff0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ab60d43ff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ab3f01e1ca_2_45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1" name="Google Shape;571;gab3f01e1ca_2_4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ab3f01e1ca_2_4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2" name="Google Shape;592;gab3f01e1ca_2_4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It is absolutely not important that students memorize all of these now</a:t>
            </a:r>
            <a:endParaRPr/>
          </a:p>
        </p:txBody>
      </p:sp>
      <p:sp>
        <p:nvSpPr>
          <p:cNvPr id="593" name="Google Shape;593;gab3f01e1ca_2_47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ab3f01e1ca_2_4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0" name="Google Shape;600;gab3f01e1ca_2_4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Exercise goal: Conditional statements (including subsequent/nested if-clauses)</a:t>
            </a:r>
            <a:endParaRPr/>
          </a:p>
        </p:txBody>
      </p:sp>
      <p:sp>
        <p:nvSpPr>
          <p:cNvPr id="601" name="Google Shape;601;gab3f01e1ca_2_48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ab3f01e1ca_2_48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7" name="Google Shape;607;gab3f01e1ca_2_4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ab3f01e1ca_2_51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0" name="Google Shape;640;gab3f01e1ca_2_5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ab3f01e1ca_2_5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8" name="Google Shape;658;gab3f01e1ca_2_5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Exercise goal: Introduce simple loops</a:t>
            </a:r>
            <a:endParaRPr/>
          </a:p>
        </p:txBody>
      </p:sp>
      <p:sp>
        <p:nvSpPr>
          <p:cNvPr id="659" name="Google Shape;659;gab3f01e1ca_2_5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ab3f01e1ca_2_54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5" name="Google Shape;665;gab3f01e1ca_2_5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ab3f01e1ca_2_5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0" name="Google Shape;690;gab3f01e1ca_2_5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
              <a:t>SUGGESTED TODO: Change this into an animated slide / sequence of slides (pseudo-animated) and place the number values directly into the flowchart</a:t>
            </a:r>
            <a:endParaRPr/>
          </a:p>
          <a:p>
            <a:pPr marL="0" lvl="0" indent="0" algn="l" rtl="0">
              <a:spcBef>
                <a:spcPts val="0"/>
              </a:spcBef>
              <a:spcAft>
                <a:spcPts val="0"/>
              </a:spcAft>
              <a:buNone/>
            </a:pPr>
            <a:endParaRPr/>
          </a:p>
        </p:txBody>
      </p:sp>
      <p:sp>
        <p:nvSpPr>
          <p:cNvPr id="691" name="Google Shape;691;gab3f01e1ca_2_5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ab3f01e1ca_2_5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6" name="Google Shape;716;gab3f01e1ca_2_59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Exercise goal: Combine loops and conditionals</a:t>
            </a:r>
            <a:endParaRPr/>
          </a:p>
          <a:p>
            <a:pPr marL="0" lvl="0" indent="0" algn="l" rtl="0">
              <a:spcBef>
                <a:spcPts val="0"/>
              </a:spcBef>
              <a:spcAft>
                <a:spcPts val="0"/>
              </a:spcAft>
              <a:buNone/>
            </a:pPr>
            <a:r>
              <a:rPr lang="en"/>
              <a:t>🡪 This exercise isn’t so important as it introduces no new concepts</a:t>
            </a:r>
            <a:endParaRPr/>
          </a:p>
        </p:txBody>
      </p:sp>
      <p:sp>
        <p:nvSpPr>
          <p:cNvPr id="717" name="Google Shape;717;gab3f01e1ca_2_59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ab3f01e1ca_2_60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4" name="Google Shape;734;gab3f01e1ca_2_6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ab60d43ff0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ab60d43ff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ab3f01e1ca_2_6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5" name="Google Shape;765;gab3f01e1ca_2_6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Exercise goal: Introduce dynamic loops, i.e. termination condition is based on user input and evaluated inside loop</a:t>
            </a:r>
            <a:endParaRPr/>
          </a:p>
        </p:txBody>
      </p:sp>
      <p:sp>
        <p:nvSpPr>
          <p:cNvPr id="766" name="Google Shape;766;gab3f01e1ca_2_6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ab3f01e1ca_2_6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2" name="Google Shape;772;gab3f01e1ca_2_6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Mention the possibility of infinite loop if user input isn’t manual but automated (e.g. database scraping of heights 🡪 nobody is 0 cm tall)</a:t>
            </a:r>
            <a:endParaRPr/>
          </a:p>
        </p:txBody>
      </p:sp>
      <p:sp>
        <p:nvSpPr>
          <p:cNvPr id="773" name="Google Shape;773;gab3f01e1ca_2_6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ab3f01e1ca_2_6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9" name="Google Shape;799;gab3f01e1ca_2_6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Exercise goal: Introduce nested loops</a:t>
            </a:r>
            <a:endParaRPr/>
          </a:p>
        </p:txBody>
      </p:sp>
      <p:sp>
        <p:nvSpPr>
          <p:cNvPr id="800" name="Google Shape;800;gab3f01e1ca_2_66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ab3f01e1ca_2_6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7" name="Google Shape;807;gab3f01e1ca_2_6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Questions to ask students:</a:t>
            </a:r>
            <a:endParaRPr/>
          </a:p>
          <a:p>
            <a:pPr marL="171450" lvl="0" indent="-171450" algn="l" rtl="0">
              <a:spcBef>
                <a:spcPts val="0"/>
              </a:spcBef>
              <a:spcAft>
                <a:spcPts val="0"/>
              </a:spcAft>
              <a:buClr>
                <a:schemeClr val="dk1"/>
              </a:buClr>
              <a:buSzPts val="1200"/>
              <a:buFont typeface="Calibri"/>
              <a:buChar char="-"/>
            </a:pPr>
            <a:r>
              <a:rPr lang="en"/>
              <a:t>What happens to the runtime of this algorithm, i.e. how many steps are there in total if the loops are unraveled?</a:t>
            </a:r>
            <a:endParaRPr/>
          </a:p>
          <a:p>
            <a:pPr marL="628650" lvl="1" indent="-171450" algn="l" rtl="0">
              <a:spcBef>
                <a:spcPts val="0"/>
              </a:spcBef>
              <a:spcAft>
                <a:spcPts val="0"/>
              </a:spcAft>
              <a:buClr>
                <a:schemeClr val="dk1"/>
              </a:buClr>
              <a:buSzPts val="1200"/>
              <a:buFont typeface="Calibri"/>
              <a:buChar char="-"/>
            </a:pPr>
            <a:r>
              <a:rPr lang="en"/>
              <a:t>12 * 12 steps, i.e. O(n^2) runtime</a:t>
            </a:r>
            <a:endParaRPr/>
          </a:p>
        </p:txBody>
      </p:sp>
      <p:sp>
        <p:nvSpPr>
          <p:cNvPr id="808" name="Google Shape;808;gab3f01e1ca_2_67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ab3f01e1ca_2_70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6" name="Google Shape;836;gab3f01e1ca_2_7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ab3f01e1ca_2_70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1" name="Google Shape;841;gab3f01e1ca_2_7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ab3f01e1ca_2_72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8" name="Google Shape;858;gab3f01e1ca_2_7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ab3f01e1ca_2_7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5" name="Google Shape;875;gab3f01e1ca_2_7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1"/>
              <a:t>Pseudocode</a:t>
            </a:r>
            <a:r>
              <a:rPr lang="en"/>
              <a:t>: a list of phrases or sentences that describe the steps to solve a programming problem.</a:t>
            </a:r>
            <a:endParaRPr/>
          </a:p>
        </p:txBody>
      </p:sp>
      <p:sp>
        <p:nvSpPr>
          <p:cNvPr id="876" name="Google Shape;876;gab3f01e1ca_2_7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ab3f01e1ca_2_7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2" name="Google Shape;882;gab3f01e1ca_2_7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Algorithm: A user enters numbers until 0 is entered and then the average is calculated. A final conditional is added to show how conditionals work in pseudo code (if/else)</a:t>
            </a:r>
            <a:endParaRPr/>
          </a:p>
        </p:txBody>
      </p:sp>
      <p:sp>
        <p:nvSpPr>
          <p:cNvPr id="883" name="Google Shape;883;gab3f01e1ca_2_7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ab3f01e1ca_2_7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7" name="Google Shape;917;gab3f01e1ca_2_7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Exercise goal: Final exercise that has many different possible solutions</a:t>
            </a:r>
            <a:endParaRPr/>
          </a:p>
          <a:p>
            <a:pPr marL="0" lvl="0" indent="0" algn="l" rtl="0">
              <a:spcBef>
                <a:spcPts val="0"/>
              </a:spcBef>
              <a:spcAft>
                <a:spcPts val="0"/>
              </a:spcAft>
              <a:buNone/>
            </a:pPr>
            <a:r>
              <a:rPr lang="en"/>
              <a:t>🡪 Possibly split into groups here (if there is time) and let each group present their solution</a:t>
            </a:r>
            <a:endParaRPr/>
          </a:p>
        </p:txBody>
      </p:sp>
      <p:sp>
        <p:nvSpPr>
          <p:cNvPr id="918" name="Google Shape;918;gab3f01e1ca_2_78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ab60d43ff0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ab60d43ff0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ab3f01e1ca_2_7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4" name="Google Shape;924;gab3f01e1ca_2_78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Ask students why this is a “bad” solution:</a:t>
            </a:r>
            <a:endParaRPr/>
          </a:p>
          <a:p>
            <a:pPr marL="171450" lvl="0" indent="-171450" algn="l" rtl="0">
              <a:spcBef>
                <a:spcPts val="0"/>
              </a:spcBef>
              <a:spcAft>
                <a:spcPts val="0"/>
              </a:spcAft>
              <a:buClr>
                <a:schemeClr val="dk1"/>
              </a:buClr>
              <a:buSzPts val="1200"/>
              <a:buFont typeface="Calibri"/>
              <a:buChar char="-"/>
            </a:pPr>
            <a:r>
              <a:rPr lang="en"/>
              <a:t>Duplicated node (‘div by 5’) can be replaced with a single ‘div by 15’ node 🡪 introduce modulo operator if necessary</a:t>
            </a:r>
            <a:endParaRPr/>
          </a:p>
          <a:p>
            <a:pPr marL="171450" lvl="0" indent="-171450" algn="l" rtl="0">
              <a:spcBef>
                <a:spcPts val="0"/>
              </a:spcBef>
              <a:spcAft>
                <a:spcPts val="0"/>
              </a:spcAft>
              <a:buClr>
                <a:schemeClr val="dk1"/>
              </a:buClr>
              <a:buSzPts val="1200"/>
              <a:buFont typeface="Calibri"/>
              <a:buChar char="-"/>
            </a:pPr>
            <a:r>
              <a:rPr lang="en"/>
              <a:t>Printing Fizz Buzz can be seen as a combination of printing Fizz and printing Buzz separately 🡪 string concatenation</a:t>
            </a:r>
            <a:endParaRPr/>
          </a:p>
        </p:txBody>
      </p:sp>
      <p:sp>
        <p:nvSpPr>
          <p:cNvPr id="925" name="Google Shape;925;gab3f01e1ca_2_78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ab3f01e1ca_2_8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4" name="Google Shape;964;gab3f01e1ca_2_8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(continued solution)</a:t>
            </a:r>
            <a:endParaRPr/>
          </a:p>
        </p:txBody>
      </p:sp>
      <p:sp>
        <p:nvSpPr>
          <p:cNvPr id="965" name="Google Shape;965;gab3f01e1ca_2_8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ab3f01e1ca_2_8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1" name="Google Shape;971;gab3f01e1ca_2_8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2" name="Google Shape;972;gab3f01e1ca_2_8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ab3f01e1ca_2_83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8" name="Google Shape;978;gab3f01e1ca_2_8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ab3f01e1ca_2_84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5" name="Google Shape;985;gab3f01e1ca_2_8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ab3f01e1ca_2_13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gab3f01e1ca_2_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ab3f01e1ca_2_13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gab3f01e1ca_2_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Section Header">
  <p:cSld name="1_Section Header">
    <p:bg>
      <p:bgPr>
        <a:gradFill>
          <a:gsLst>
            <a:gs pos="0">
              <a:srgbClr val="262543"/>
            </a:gs>
            <a:gs pos="43000">
              <a:srgbClr val="0E2633"/>
            </a:gs>
            <a:gs pos="100000">
              <a:srgbClr val="373A45"/>
            </a:gs>
          </a:gsLst>
          <a:lin ang="0" scaled="0"/>
        </a:gradFill>
        <a:effectLst/>
      </p:bgPr>
    </p:bg>
    <p:spTree>
      <p:nvGrpSpPr>
        <p:cNvPr id="1" name="Shape 56"/>
        <p:cNvGrpSpPr/>
        <p:nvPr/>
      </p:nvGrpSpPr>
      <p:grpSpPr>
        <a:xfrm>
          <a:off x="0" y="0"/>
          <a:ext cx="0" cy="0"/>
          <a:chOff x="0" y="0"/>
          <a:chExt cx="0" cy="0"/>
        </a:xfrm>
      </p:grpSpPr>
      <p:pic>
        <p:nvPicPr>
          <p:cNvPr id="57" name="Google Shape;57;p14"/>
          <p:cNvPicPr preferRelativeResize="0"/>
          <p:nvPr/>
        </p:nvPicPr>
        <p:blipFill rotWithShape="1">
          <a:blip r:embed="rId2">
            <a:alphaModFix/>
          </a:blip>
          <a:srcRect/>
          <a:stretch/>
        </p:blipFill>
        <p:spPr>
          <a:xfrm>
            <a:off x="498462" y="405001"/>
            <a:ext cx="1583876" cy="538664"/>
          </a:xfrm>
          <a:prstGeom prst="rect">
            <a:avLst/>
          </a:prstGeom>
          <a:noFill/>
          <a:ln>
            <a:noFill/>
          </a:ln>
        </p:spPr>
      </p:pic>
      <p:pic>
        <p:nvPicPr>
          <p:cNvPr id="58" name="Google Shape;58;p14"/>
          <p:cNvPicPr preferRelativeResize="0"/>
          <p:nvPr/>
        </p:nvPicPr>
        <p:blipFill rotWithShape="1">
          <a:blip r:embed="rId3">
            <a:alphaModFix/>
          </a:blip>
          <a:srcRect/>
          <a:stretch/>
        </p:blipFill>
        <p:spPr>
          <a:xfrm>
            <a:off x="2935966" y="0"/>
            <a:ext cx="6208035" cy="51435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1" name="Google Shape;61;p15"/>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2" name="Google Shape;62;p1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3" name="Google Shape;63;p1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4" name="Google Shape;64;p1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_Section Header">
  <p:cSld name="2_Section Header">
    <p:bg>
      <p:bgPr>
        <a:gradFill>
          <a:gsLst>
            <a:gs pos="0">
              <a:srgbClr val="262543"/>
            </a:gs>
            <a:gs pos="43000">
              <a:srgbClr val="0E2633"/>
            </a:gs>
            <a:gs pos="100000">
              <a:srgbClr val="373A45"/>
            </a:gs>
          </a:gsLst>
          <a:lin ang="0" scaled="0"/>
        </a:gradFill>
        <a:effectLst/>
      </p:bgPr>
    </p:bg>
    <p:spTree>
      <p:nvGrpSpPr>
        <p:cNvPr id="1" name="Shape 65"/>
        <p:cNvGrpSpPr/>
        <p:nvPr/>
      </p:nvGrpSpPr>
      <p:grpSpPr>
        <a:xfrm>
          <a:off x="0" y="0"/>
          <a:ext cx="0" cy="0"/>
          <a:chOff x="0" y="0"/>
          <a:chExt cx="0" cy="0"/>
        </a:xfrm>
      </p:grpSpPr>
      <p:pic>
        <p:nvPicPr>
          <p:cNvPr id="66" name="Google Shape;66;p16"/>
          <p:cNvPicPr preferRelativeResize="0"/>
          <p:nvPr/>
        </p:nvPicPr>
        <p:blipFill rotWithShape="1">
          <a:blip r:embed="rId2">
            <a:alphaModFix/>
          </a:blip>
          <a:srcRect/>
          <a:stretch/>
        </p:blipFill>
        <p:spPr>
          <a:xfrm>
            <a:off x="498462" y="405001"/>
            <a:ext cx="1583876" cy="538664"/>
          </a:xfrm>
          <a:prstGeom prst="rect">
            <a:avLst/>
          </a:prstGeom>
          <a:noFill/>
          <a:ln>
            <a:noFill/>
          </a:ln>
        </p:spPr>
      </p:pic>
      <p:pic>
        <p:nvPicPr>
          <p:cNvPr id="67" name="Google Shape;67;p16"/>
          <p:cNvPicPr preferRelativeResize="0"/>
          <p:nvPr/>
        </p:nvPicPr>
        <p:blipFill rotWithShape="1">
          <a:blip r:embed="rId3">
            <a:alphaModFix/>
          </a:blip>
          <a:srcRect/>
          <a:stretch/>
        </p:blipFill>
        <p:spPr>
          <a:xfrm>
            <a:off x="2935966" y="0"/>
            <a:ext cx="6208035" cy="5143500"/>
          </a:xfrm>
          <a:prstGeom prst="rect">
            <a:avLst/>
          </a:prstGeom>
          <a:noFill/>
          <a:ln>
            <a:noFill/>
          </a:ln>
        </p:spPr>
      </p:pic>
      <p:sp>
        <p:nvSpPr>
          <p:cNvPr id="68" name="Google Shape;68;p16"/>
          <p:cNvSpPr txBox="1">
            <a:spLocks noGrp="1"/>
          </p:cNvSpPr>
          <p:nvPr>
            <p:ph type="body" idx="1"/>
          </p:nvPr>
        </p:nvSpPr>
        <p:spPr>
          <a:xfrm>
            <a:off x="1695450" y="1720454"/>
            <a:ext cx="5280423" cy="1745456"/>
          </a:xfrm>
          <a:prstGeom prst="rect">
            <a:avLst/>
          </a:prstGeom>
          <a:noFill/>
          <a:ln>
            <a:noFill/>
          </a:ln>
        </p:spPr>
        <p:txBody>
          <a:bodyPr spcFirstLastPara="1" wrap="square" lIns="68575" tIns="34275" rIns="68575" bIns="34275" anchor="t" anchorCtr="0">
            <a:noAutofit/>
          </a:bodyPr>
          <a:lstStyle>
            <a:lvl1pPr marL="457200" lvl="0" indent="-361950" algn="l">
              <a:lnSpc>
                <a:spcPct val="90000"/>
              </a:lnSpc>
              <a:spcBef>
                <a:spcPts val="800"/>
              </a:spcBef>
              <a:spcAft>
                <a:spcPts val="0"/>
              </a:spcAft>
              <a:buClr>
                <a:schemeClr val="lt1"/>
              </a:buClr>
              <a:buSzPts val="2100"/>
              <a:buChar char="•"/>
              <a:defRPr>
                <a:solidFill>
                  <a:schemeClr val="lt1"/>
                </a:solidFill>
              </a:defRPr>
            </a:lvl1pPr>
            <a:lvl2pPr marL="914400" lvl="1" indent="-342900" algn="l">
              <a:lnSpc>
                <a:spcPct val="90000"/>
              </a:lnSpc>
              <a:spcBef>
                <a:spcPts val="400"/>
              </a:spcBef>
              <a:spcAft>
                <a:spcPts val="0"/>
              </a:spcAft>
              <a:buClr>
                <a:schemeClr val="lt1"/>
              </a:buClr>
              <a:buSzPts val="1800"/>
              <a:buChar char="•"/>
              <a:defRPr>
                <a:solidFill>
                  <a:schemeClr val="lt1"/>
                </a:solidFill>
              </a:defRPr>
            </a:lvl2pPr>
            <a:lvl3pPr marL="1371600" lvl="2" indent="-323850" algn="l">
              <a:lnSpc>
                <a:spcPct val="90000"/>
              </a:lnSpc>
              <a:spcBef>
                <a:spcPts val="400"/>
              </a:spcBef>
              <a:spcAft>
                <a:spcPts val="0"/>
              </a:spcAft>
              <a:buClr>
                <a:schemeClr val="lt1"/>
              </a:buClr>
              <a:buSzPts val="1500"/>
              <a:buChar char="•"/>
              <a:defRPr>
                <a:solidFill>
                  <a:schemeClr val="lt1"/>
                </a:solidFill>
              </a:defRPr>
            </a:lvl3pPr>
            <a:lvl4pPr marL="1828800" lvl="3" indent="-317500" algn="l">
              <a:lnSpc>
                <a:spcPct val="90000"/>
              </a:lnSpc>
              <a:spcBef>
                <a:spcPts val="400"/>
              </a:spcBef>
              <a:spcAft>
                <a:spcPts val="0"/>
              </a:spcAft>
              <a:buClr>
                <a:schemeClr val="lt1"/>
              </a:buClr>
              <a:buSzPts val="1400"/>
              <a:buChar char="•"/>
              <a:defRPr>
                <a:solidFill>
                  <a:schemeClr val="lt1"/>
                </a:solidFill>
              </a:defRPr>
            </a:lvl4pPr>
            <a:lvl5pPr marL="2286000" lvl="4" indent="-317500" algn="l">
              <a:lnSpc>
                <a:spcPct val="90000"/>
              </a:lnSpc>
              <a:spcBef>
                <a:spcPts val="400"/>
              </a:spcBef>
              <a:spcAft>
                <a:spcPts val="0"/>
              </a:spcAft>
              <a:buClr>
                <a:schemeClr val="lt1"/>
              </a:buClr>
              <a:buSzPts val="1400"/>
              <a:buChar char="•"/>
              <a:defRPr>
                <a:solidFill>
                  <a:schemeClr val="lt1"/>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Title Slide">
  <p:cSld name="1_Title Slide">
    <p:bg>
      <p:bgPr>
        <a:blipFill>
          <a:blip r:embed="rId2">
            <a:alphaModFix/>
          </a:blip>
          <a:stretch>
            <a:fillRect/>
          </a:stretch>
        </a:blipFill>
        <a:effectLst/>
      </p:bgPr>
    </p:bg>
    <p:spTree>
      <p:nvGrpSpPr>
        <p:cNvPr id="1" name="Shape 69"/>
        <p:cNvGrpSpPr/>
        <p:nvPr/>
      </p:nvGrpSpPr>
      <p:grpSpPr>
        <a:xfrm>
          <a:off x="0" y="0"/>
          <a:ext cx="0" cy="0"/>
          <a:chOff x="0" y="0"/>
          <a:chExt cx="0" cy="0"/>
        </a:xfrm>
      </p:grpSpPr>
      <p:pic>
        <p:nvPicPr>
          <p:cNvPr id="70" name="Google Shape;70;p17"/>
          <p:cNvPicPr preferRelativeResize="0"/>
          <p:nvPr/>
        </p:nvPicPr>
        <p:blipFill rotWithShape="1">
          <a:blip r:embed="rId3">
            <a:alphaModFix/>
          </a:blip>
          <a:srcRect/>
          <a:stretch/>
        </p:blipFill>
        <p:spPr>
          <a:xfrm>
            <a:off x="498462" y="405001"/>
            <a:ext cx="1546470" cy="538664"/>
          </a:xfrm>
          <a:prstGeom prst="rect">
            <a:avLst/>
          </a:prstGeom>
          <a:noFill/>
          <a:ln>
            <a:noFill/>
          </a:ln>
        </p:spPr>
      </p:pic>
      <p:sp>
        <p:nvSpPr>
          <p:cNvPr id="71" name="Google Shape;71;p17"/>
          <p:cNvSpPr txBox="1">
            <a:spLocks noGrp="1"/>
          </p:cNvSpPr>
          <p:nvPr>
            <p:ph type="body" idx="1"/>
          </p:nvPr>
        </p:nvSpPr>
        <p:spPr>
          <a:xfrm>
            <a:off x="673894" y="1234679"/>
            <a:ext cx="7430691" cy="3504009"/>
          </a:xfrm>
          <a:prstGeom prst="rect">
            <a:avLst/>
          </a:prstGeom>
          <a:noFill/>
          <a:ln>
            <a:noFill/>
          </a:ln>
        </p:spPr>
        <p:txBody>
          <a:bodyPr spcFirstLastPara="1" wrap="square" lIns="68575" tIns="34275" rIns="68575" bIns="34275" anchor="t" anchorCtr="0">
            <a:noAutofit/>
          </a:bodyPr>
          <a:lstStyle>
            <a:lvl1pPr marL="457200" lvl="0" indent="-361950" algn="l">
              <a:lnSpc>
                <a:spcPct val="90000"/>
              </a:lnSpc>
              <a:spcBef>
                <a:spcPts val="800"/>
              </a:spcBef>
              <a:spcAft>
                <a:spcPts val="0"/>
              </a:spcAft>
              <a:buClr>
                <a:schemeClr val="dk1"/>
              </a:buClr>
              <a:buSzPts val="2100"/>
              <a:buChar char="•"/>
              <a:defRPr>
                <a:latin typeface="Open Sans"/>
                <a:ea typeface="Open Sans"/>
                <a:cs typeface="Open Sans"/>
                <a:sym typeface="Open Sans"/>
              </a:defRPr>
            </a:lvl1pPr>
            <a:lvl2pPr marL="914400" lvl="1" indent="-342900" algn="l">
              <a:lnSpc>
                <a:spcPct val="90000"/>
              </a:lnSpc>
              <a:spcBef>
                <a:spcPts val="400"/>
              </a:spcBef>
              <a:spcAft>
                <a:spcPts val="0"/>
              </a:spcAft>
              <a:buClr>
                <a:schemeClr val="dk1"/>
              </a:buClr>
              <a:buSzPts val="1800"/>
              <a:buChar char="•"/>
              <a:defRPr>
                <a:latin typeface="Open Sans"/>
                <a:ea typeface="Open Sans"/>
                <a:cs typeface="Open Sans"/>
                <a:sym typeface="Open Sans"/>
              </a:defRPr>
            </a:lvl2pPr>
            <a:lvl3pPr marL="1371600" lvl="2" indent="-323850" algn="l">
              <a:lnSpc>
                <a:spcPct val="90000"/>
              </a:lnSpc>
              <a:spcBef>
                <a:spcPts val="400"/>
              </a:spcBef>
              <a:spcAft>
                <a:spcPts val="0"/>
              </a:spcAft>
              <a:buClr>
                <a:schemeClr val="dk1"/>
              </a:buClr>
              <a:buSzPts val="1500"/>
              <a:buChar char="•"/>
              <a:defRPr>
                <a:latin typeface="Open Sans"/>
                <a:ea typeface="Open Sans"/>
                <a:cs typeface="Open Sans"/>
                <a:sym typeface="Open Sans"/>
              </a:defRPr>
            </a:lvl3pPr>
            <a:lvl4pPr marL="1828800" lvl="3" indent="-317500" algn="l">
              <a:lnSpc>
                <a:spcPct val="90000"/>
              </a:lnSpc>
              <a:spcBef>
                <a:spcPts val="400"/>
              </a:spcBef>
              <a:spcAft>
                <a:spcPts val="0"/>
              </a:spcAft>
              <a:buClr>
                <a:schemeClr val="dk1"/>
              </a:buClr>
              <a:buSzPts val="1400"/>
              <a:buChar char="•"/>
              <a:defRPr>
                <a:latin typeface="Open Sans"/>
                <a:ea typeface="Open Sans"/>
                <a:cs typeface="Open Sans"/>
                <a:sym typeface="Open Sans"/>
              </a:defRPr>
            </a:lvl4pPr>
            <a:lvl5pPr marL="2286000" lvl="4" indent="-317500" algn="l">
              <a:lnSpc>
                <a:spcPct val="90000"/>
              </a:lnSpc>
              <a:spcBef>
                <a:spcPts val="400"/>
              </a:spcBef>
              <a:spcAft>
                <a:spcPts val="0"/>
              </a:spcAft>
              <a:buClr>
                <a:schemeClr val="dk1"/>
              </a:buClr>
              <a:buSzPts val="1400"/>
              <a:buChar char="•"/>
              <a:defRPr>
                <a:latin typeface="Open Sans"/>
                <a:ea typeface="Open Sans"/>
                <a:cs typeface="Open Sans"/>
                <a:sym typeface="Open Sans"/>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2" name="Google Shape;72;p17"/>
          <p:cNvSpPr txBox="1">
            <a:spLocks noGrp="1"/>
          </p:cNvSpPr>
          <p:nvPr>
            <p:ph type="title"/>
          </p:nvPr>
        </p:nvSpPr>
        <p:spPr>
          <a:xfrm>
            <a:off x="3566160" y="273844"/>
            <a:ext cx="5079378" cy="669821"/>
          </a:xfrm>
          <a:prstGeom prst="rect">
            <a:avLst/>
          </a:prstGeom>
          <a:noFill/>
          <a:ln>
            <a:noFill/>
          </a:ln>
        </p:spPr>
        <p:txBody>
          <a:bodyPr spcFirstLastPara="1" wrap="square" lIns="68575" tIns="34275" rIns="68575" bIns="34275" anchor="ctr" anchorCtr="0">
            <a:noAutofit/>
          </a:bodyPr>
          <a:lstStyle>
            <a:lvl1pPr lvl="0" algn="r">
              <a:lnSpc>
                <a:spcPct val="90000"/>
              </a:lnSpc>
              <a:spcBef>
                <a:spcPts val="0"/>
              </a:spcBef>
              <a:spcAft>
                <a:spcPts val="0"/>
              </a:spcAft>
              <a:buClr>
                <a:srgbClr val="222A35"/>
              </a:buClr>
              <a:buSzPts val="1500"/>
              <a:buFont typeface="Open Sans"/>
              <a:buNone/>
              <a:defRPr sz="1500" b="1">
                <a:solidFill>
                  <a:srgbClr val="222A35"/>
                </a:solidFill>
                <a:latin typeface="Open Sans"/>
                <a:ea typeface="Open Sans"/>
                <a:cs typeface="Open Sans"/>
                <a:sym typeface="Open Sans"/>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Title and Content">
  <p:cSld name="1_Title and Content">
    <p:bg>
      <p:bgPr>
        <a:solidFill>
          <a:srgbClr val="A8A7AD"/>
        </a:solidFill>
        <a:effectLst/>
      </p:bgPr>
    </p:bg>
    <p:spTree>
      <p:nvGrpSpPr>
        <p:cNvPr id="1" name="Shape 73"/>
        <p:cNvGrpSpPr/>
        <p:nvPr/>
      </p:nvGrpSpPr>
      <p:grpSpPr>
        <a:xfrm>
          <a:off x="0" y="0"/>
          <a:ext cx="0" cy="0"/>
          <a:chOff x="0" y="0"/>
          <a:chExt cx="0" cy="0"/>
        </a:xfrm>
      </p:grpSpPr>
      <p:pic>
        <p:nvPicPr>
          <p:cNvPr id="74" name="Google Shape;74;p18"/>
          <p:cNvPicPr preferRelativeResize="0"/>
          <p:nvPr/>
        </p:nvPicPr>
        <p:blipFill rotWithShape="1">
          <a:blip r:embed="rId2">
            <a:alphaModFix/>
          </a:blip>
          <a:srcRect/>
          <a:stretch/>
        </p:blipFill>
        <p:spPr>
          <a:xfrm>
            <a:off x="0" y="-109878"/>
            <a:ext cx="9138462" cy="5253378"/>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5"/>
        <p:cNvGrpSpPr/>
        <p:nvPr/>
      </p:nvGrpSpPr>
      <p:grpSpPr>
        <a:xfrm>
          <a:off x="0" y="0"/>
          <a:ext cx="0" cy="0"/>
          <a:chOff x="0" y="0"/>
          <a:chExt cx="0" cy="0"/>
        </a:xfrm>
      </p:grpSpPr>
      <p:sp>
        <p:nvSpPr>
          <p:cNvPr id="76" name="Google Shape;76;p19"/>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7" name="Google Shape;77;p19"/>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78" name="Google Shape;78;p1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9" name="Google Shape;79;p1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0" name="Google Shape;80;p1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1"/>
        <p:cNvGrpSpPr/>
        <p:nvPr/>
      </p:nvGrpSpPr>
      <p:grpSpPr>
        <a:xfrm>
          <a:off x="0" y="0"/>
          <a:ext cx="0" cy="0"/>
          <a:chOff x="0" y="0"/>
          <a:chExt cx="0" cy="0"/>
        </a:xfrm>
      </p:grpSpPr>
      <p:sp>
        <p:nvSpPr>
          <p:cNvPr id="82" name="Google Shape;82;p20"/>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3" name="Google Shape;83;p20"/>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84" name="Google Shape;84;p2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5" name="Google Shape;85;p2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6" name="Google Shape;86;p2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7"/>
        <p:cNvGrpSpPr/>
        <p:nvPr/>
      </p:nvGrpSpPr>
      <p:grpSpPr>
        <a:xfrm>
          <a:off x="0" y="0"/>
          <a:ext cx="0" cy="0"/>
          <a:chOff x="0" y="0"/>
          <a:chExt cx="0" cy="0"/>
        </a:xfrm>
      </p:grpSpPr>
      <p:sp>
        <p:nvSpPr>
          <p:cNvPr id="88" name="Google Shape;88;p21"/>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9" name="Google Shape;89;p21"/>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0" name="Google Shape;90;p21"/>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1" name="Google Shape;91;p2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2" name="Google Shape;92;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3" name="Google Shape;93;p2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4"/>
        <p:cNvGrpSpPr/>
        <p:nvPr/>
      </p:nvGrpSpPr>
      <p:grpSpPr>
        <a:xfrm>
          <a:off x="0" y="0"/>
          <a:ext cx="0" cy="0"/>
          <a:chOff x="0" y="0"/>
          <a:chExt cx="0" cy="0"/>
        </a:xfrm>
      </p:grpSpPr>
      <p:sp>
        <p:nvSpPr>
          <p:cNvPr id="95" name="Google Shape;95;p22"/>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6" name="Google Shape;96;p22"/>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97" name="Google Shape;97;p22"/>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8" name="Google Shape;98;p22"/>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99" name="Google Shape;99;p22"/>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0" name="Google Shape;100;p2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1" name="Google Shape;101;p2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2" name="Google Shape;102;p2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3"/>
        <p:cNvGrpSpPr/>
        <p:nvPr/>
      </p:nvGrpSpPr>
      <p:grpSpPr>
        <a:xfrm>
          <a:off x="0" y="0"/>
          <a:ext cx="0" cy="0"/>
          <a:chOff x="0" y="0"/>
          <a:chExt cx="0" cy="0"/>
        </a:xfrm>
      </p:grpSpPr>
      <p:sp>
        <p:nvSpPr>
          <p:cNvPr id="104" name="Google Shape;104;p2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5" name="Google Shape;105;p2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6" name="Google Shape;106;p2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7" name="Google Shape;107;p2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8"/>
        <p:cNvGrpSpPr/>
        <p:nvPr/>
      </p:nvGrpSpPr>
      <p:grpSpPr>
        <a:xfrm>
          <a:off x="0" y="0"/>
          <a:ext cx="0" cy="0"/>
          <a:chOff x="0" y="0"/>
          <a:chExt cx="0" cy="0"/>
        </a:xfrm>
      </p:grpSpPr>
      <p:sp>
        <p:nvSpPr>
          <p:cNvPr id="109" name="Google Shape;109;p2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0" name="Google Shape;110;p2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1" name="Google Shape;111;p2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12"/>
        <p:cNvGrpSpPr/>
        <p:nvPr/>
      </p:nvGrpSpPr>
      <p:grpSpPr>
        <a:xfrm>
          <a:off x="0" y="0"/>
          <a:ext cx="0" cy="0"/>
          <a:chOff x="0" y="0"/>
          <a:chExt cx="0" cy="0"/>
        </a:xfrm>
      </p:grpSpPr>
      <p:sp>
        <p:nvSpPr>
          <p:cNvPr id="113" name="Google Shape;113;p25"/>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4" name="Google Shape;114;p25"/>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15" name="Google Shape;115;p25"/>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16" name="Google Shape;116;p2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7" name="Google Shape;117;p2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8" name="Google Shape;118;p2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9"/>
        <p:cNvGrpSpPr/>
        <p:nvPr/>
      </p:nvGrpSpPr>
      <p:grpSpPr>
        <a:xfrm>
          <a:off x="0" y="0"/>
          <a:ext cx="0" cy="0"/>
          <a:chOff x="0" y="0"/>
          <a:chExt cx="0" cy="0"/>
        </a:xfrm>
      </p:grpSpPr>
      <p:sp>
        <p:nvSpPr>
          <p:cNvPr id="120" name="Google Shape;120;p26"/>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1" name="Google Shape;121;p26"/>
          <p:cNvSpPr>
            <a:spLocks noGrp="1"/>
          </p:cNvSpPr>
          <p:nvPr>
            <p:ph type="pic" idx="2"/>
          </p:nvPr>
        </p:nvSpPr>
        <p:spPr>
          <a:xfrm>
            <a:off x="3887391" y="740569"/>
            <a:ext cx="4629150" cy="3655219"/>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122" name="Google Shape;122;p26"/>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23" name="Google Shape;123;p2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4" name="Google Shape;124;p2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5" name="Google Shape;125;p2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6"/>
        <p:cNvGrpSpPr/>
        <p:nvPr/>
      </p:nvGrpSpPr>
      <p:grpSpPr>
        <a:xfrm>
          <a:off x="0" y="0"/>
          <a:ext cx="0" cy="0"/>
          <a:chOff x="0" y="0"/>
          <a:chExt cx="0" cy="0"/>
        </a:xfrm>
      </p:grpSpPr>
      <p:sp>
        <p:nvSpPr>
          <p:cNvPr id="127" name="Google Shape;127;p2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8" name="Google Shape;128;p27"/>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9" name="Google Shape;129;p2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0" name="Google Shape;130;p2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1" name="Google Shape;131;p2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2"/>
        <p:cNvGrpSpPr/>
        <p:nvPr/>
      </p:nvGrpSpPr>
      <p:grpSpPr>
        <a:xfrm>
          <a:off x="0" y="0"/>
          <a:ext cx="0" cy="0"/>
          <a:chOff x="0" y="0"/>
          <a:chExt cx="0" cy="0"/>
        </a:xfrm>
      </p:grpSpPr>
      <p:sp>
        <p:nvSpPr>
          <p:cNvPr id="133" name="Google Shape;133;p28"/>
          <p:cNvSpPr txBox="1">
            <a:spLocks noGrp="1"/>
          </p:cNvSpPr>
          <p:nvPr>
            <p:ph type="title"/>
          </p:nvPr>
        </p:nvSpPr>
        <p:spPr>
          <a:xfrm rot="5400000">
            <a:off x="5350073" y="1467446"/>
            <a:ext cx="4358879" cy="1971675"/>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4" name="Google Shape;134;p28"/>
          <p:cNvSpPr txBox="1">
            <a:spLocks noGrp="1"/>
          </p:cNvSpPr>
          <p:nvPr>
            <p:ph type="body" idx="1"/>
          </p:nvPr>
        </p:nvSpPr>
        <p:spPr>
          <a:xfrm rot="5400000">
            <a:off x="1349573" y="-447079"/>
            <a:ext cx="4358879" cy="5800725"/>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5" name="Google Shape;135;p2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6" name="Google Shape;136;p2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7" name="Google Shape;137;p2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_Title Slide">
  <p:cSld name="2_Title Slide">
    <p:bg>
      <p:bgPr>
        <a:blipFill>
          <a:blip r:embed="rId2">
            <a:alphaModFix/>
          </a:blip>
          <a:stretch>
            <a:fillRect/>
          </a:stretch>
        </a:blipFill>
        <a:effectLst/>
      </p:bgPr>
    </p:bg>
    <p:spTree>
      <p:nvGrpSpPr>
        <p:cNvPr id="1" name="Shape 138"/>
        <p:cNvGrpSpPr/>
        <p:nvPr/>
      </p:nvGrpSpPr>
      <p:grpSpPr>
        <a:xfrm>
          <a:off x="0" y="0"/>
          <a:ext cx="0" cy="0"/>
          <a:chOff x="0" y="0"/>
          <a:chExt cx="0" cy="0"/>
        </a:xfrm>
      </p:grpSpPr>
      <p:pic>
        <p:nvPicPr>
          <p:cNvPr id="139" name="Google Shape;139;p29"/>
          <p:cNvPicPr preferRelativeResize="0"/>
          <p:nvPr/>
        </p:nvPicPr>
        <p:blipFill rotWithShape="1">
          <a:blip r:embed="rId3">
            <a:alphaModFix/>
          </a:blip>
          <a:srcRect/>
          <a:stretch/>
        </p:blipFill>
        <p:spPr>
          <a:xfrm>
            <a:off x="498462" y="405001"/>
            <a:ext cx="1546470" cy="538664"/>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_Two Content">
  <p:cSld name="1_Two Content">
    <p:bg>
      <p:bgPr>
        <a:gradFill>
          <a:gsLst>
            <a:gs pos="0">
              <a:srgbClr val="262543"/>
            </a:gs>
            <a:gs pos="43000">
              <a:srgbClr val="0E2633"/>
            </a:gs>
            <a:gs pos="100000">
              <a:srgbClr val="373A45"/>
            </a:gs>
          </a:gsLst>
          <a:lin ang="0" scaled="0"/>
        </a:gradFill>
        <a:effectLst/>
      </p:bgPr>
    </p:bg>
    <p:spTree>
      <p:nvGrpSpPr>
        <p:cNvPr id="1" name="Shape 140"/>
        <p:cNvGrpSpPr/>
        <p:nvPr/>
      </p:nvGrpSpPr>
      <p:grpSpPr>
        <a:xfrm>
          <a:off x="0" y="0"/>
          <a:ext cx="0" cy="0"/>
          <a:chOff x="0" y="0"/>
          <a:chExt cx="0" cy="0"/>
        </a:xfrm>
      </p:grpSpPr>
      <p:pic>
        <p:nvPicPr>
          <p:cNvPr id="141" name="Google Shape;141;p30"/>
          <p:cNvPicPr preferRelativeResize="0"/>
          <p:nvPr/>
        </p:nvPicPr>
        <p:blipFill rotWithShape="1">
          <a:blip r:embed="rId2">
            <a:alphaModFix/>
          </a:blip>
          <a:srcRect/>
          <a:stretch/>
        </p:blipFill>
        <p:spPr>
          <a:xfrm>
            <a:off x="0" y="0"/>
            <a:ext cx="3235569" cy="252374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www.linkedin.com/in/kuanhoong" TargetMode="External"/><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jpg"/><Relationship Id="rId4" Type="http://schemas.openxmlformats.org/officeDocument/2006/relationships/image" Target="../media/image7.png"/><Relationship Id="rId9" Type="http://schemas.openxmlformats.org/officeDocument/2006/relationships/image" Target="../media/image12.jp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hyperlink" Target="https://bit.ly/jds-ip-q1" TargetMode="External"/><Relationship Id="rId2" Type="http://schemas.openxmlformats.org/officeDocument/2006/relationships/notesSlide" Target="../notesSlides/notesSlide29.xml"/><Relationship Id="rId1" Type="http://schemas.openxmlformats.org/officeDocument/2006/relationships/slideLayout" Target="../slideLayouts/slideLayout17.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hyperlink" Target="https://bit.ly/jds-ip"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hyperlink" Target="http://www.sli.do/"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3" Type="http://schemas.openxmlformats.org/officeDocument/2006/relationships/hyperlink" Target="https://bit.ly/jds-ip-q2" TargetMode="External"/><Relationship Id="rId2" Type="http://schemas.openxmlformats.org/officeDocument/2006/relationships/notesSlide" Target="../notesSlides/notesSlide73.xml"/><Relationship Id="rId1" Type="http://schemas.openxmlformats.org/officeDocument/2006/relationships/slideLayout" Target="../slideLayouts/slideLayout17.xml"/><Relationship Id="rId4" Type="http://schemas.openxmlformats.org/officeDocument/2006/relationships/image" Target="../media/image31.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31"/>
          <p:cNvSpPr txBox="1"/>
          <p:nvPr/>
        </p:nvSpPr>
        <p:spPr>
          <a:xfrm>
            <a:off x="1566582" y="2329375"/>
            <a:ext cx="6010835" cy="484748"/>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2700" b="1" i="0" u="none" strike="noStrike" cap="none">
                <a:solidFill>
                  <a:schemeClr val="lt1"/>
                </a:solidFill>
                <a:latin typeface="Open Sans"/>
                <a:ea typeface="Open Sans"/>
                <a:cs typeface="Open Sans"/>
                <a:sym typeface="Open Sans"/>
              </a:rPr>
              <a:t>Introduction to Programming</a:t>
            </a: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40"/>
          <p:cNvSpPr txBox="1"/>
          <p:nvPr/>
        </p:nvSpPr>
        <p:spPr>
          <a:xfrm>
            <a:off x="1332035" y="1441939"/>
            <a:ext cx="6110654" cy="2839239"/>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en" sz="1800" b="1" i="0" u="none" strike="noStrike" cap="none">
                <a:solidFill>
                  <a:schemeClr val="dk1"/>
                </a:solidFill>
                <a:latin typeface="Open Sans"/>
                <a:ea typeface="Open Sans"/>
                <a:cs typeface="Open Sans"/>
                <a:sym typeface="Open Sans"/>
              </a:rPr>
              <a:t>What does Computer mean?</a:t>
            </a:r>
            <a:endParaRPr sz="1100"/>
          </a:p>
          <a:p>
            <a:pPr marL="0" marR="0" lvl="0" indent="0" algn="just" rtl="0">
              <a:spcBef>
                <a:spcPts val="0"/>
              </a:spcBef>
              <a:spcAft>
                <a:spcPts val="0"/>
              </a:spcAft>
              <a:buNone/>
            </a:pPr>
            <a:endParaRPr sz="1400" b="0" i="0" u="none" strike="noStrike" cap="none">
              <a:solidFill>
                <a:schemeClr val="dk1"/>
              </a:solidFill>
              <a:latin typeface="Open Sans"/>
              <a:ea typeface="Open Sans"/>
              <a:cs typeface="Open Sans"/>
              <a:sym typeface="Open Sans"/>
            </a:endParaRPr>
          </a:p>
          <a:p>
            <a:pPr marL="0" marR="0" lvl="0" indent="0" algn="just" rtl="0">
              <a:spcBef>
                <a:spcPts val="0"/>
              </a:spcBef>
              <a:spcAft>
                <a:spcPts val="0"/>
              </a:spcAft>
              <a:buNone/>
            </a:pPr>
            <a:r>
              <a:rPr lang="en" sz="1400" b="0" i="0" u="none" strike="noStrike" cap="none">
                <a:solidFill>
                  <a:schemeClr val="dk1"/>
                </a:solidFill>
                <a:latin typeface="Open Sans"/>
                <a:ea typeface="Open Sans"/>
                <a:cs typeface="Open Sans"/>
                <a:sym typeface="Open Sans"/>
              </a:rPr>
              <a:t>A computer is a machine or device that performs processes, calculations and operations based on instructions provided by a software. It is designed to execute applications and provides a variety of solutions by combining integrated hardware and software components.</a:t>
            </a:r>
            <a:endParaRPr sz="1100"/>
          </a:p>
          <a:p>
            <a:pPr marL="0" marR="0" lvl="0" indent="0" algn="just" rtl="0">
              <a:spcBef>
                <a:spcPts val="0"/>
              </a:spcBef>
              <a:spcAft>
                <a:spcPts val="0"/>
              </a:spcAft>
              <a:buNone/>
            </a:pPr>
            <a:endParaRPr sz="1400" b="0" i="0" u="none" strike="noStrike" cap="none">
              <a:solidFill>
                <a:schemeClr val="dk1"/>
              </a:solidFill>
              <a:latin typeface="Open Sans"/>
              <a:ea typeface="Open Sans"/>
              <a:cs typeface="Open Sans"/>
              <a:sym typeface="Open Sans"/>
            </a:endParaRPr>
          </a:p>
          <a:p>
            <a:pPr marL="0" marR="0" lvl="0" indent="0" algn="l" rtl="0">
              <a:spcBef>
                <a:spcPts val="0"/>
              </a:spcBef>
              <a:spcAft>
                <a:spcPts val="0"/>
              </a:spcAft>
              <a:buNone/>
            </a:pPr>
            <a:r>
              <a:rPr lang="en" sz="1400" b="1" i="0" u="none" strike="noStrike" cap="none">
                <a:solidFill>
                  <a:schemeClr val="dk1"/>
                </a:solidFill>
                <a:latin typeface="Open Sans"/>
                <a:ea typeface="Open Sans"/>
                <a:cs typeface="Open Sans"/>
                <a:sym typeface="Open Sans"/>
              </a:rPr>
              <a:t>A computer has two primary categories:</a:t>
            </a:r>
            <a:br>
              <a:rPr lang="en" sz="1400" b="1" i="0" u="none" strike="noStrike" cap="none">
                <a:solidFill>
                  <a:schemeClr val="dk1"/>
                </a:solidFill>
                <a:latin typeface="Open Sans"/>
                <a:ea typeface="Open Sans"/>
                <a:cs typeface="Open Sans"/>
                <a:sym typeface="Open Sans"/>
              </a:rPr>
            </a:br>
            <a:endParaRPr sz="1400" b="1">
              <a:solidFill>
                <a:schemeClr val="dk1"/>
              </a:solidFill>
              <a:latin typeface="Open Sans"/>
              <a:ea typeface="Open Sans"/>
              <a:cs typeface="Open Sans"/>
              <a:sym typeface="Open Sans"/>
            </a:endParaRPr>
          </a:p>
          <a:p>
            <a:pPr marL="0" marR="0" lvl="0" indent="0" algn="l" rtl="0">
              <a:spcBef>
                <a:spcPts val="0"/>
              </a:spcBef>
              <a:spcAft>
                <a:spcPts val="0"/>
              </a:spcAft>
              <a:buNone/>
            </a:pPr>
            <a:r>
              <a:rPr lang="en" sz="1400" b="1">
                <a:solidFill>
                  <a:schemeClr val="dk1"/>
                </a:solidFill>
                <a:latin typeface="Open Sans"/>
                <a:ea typeface="Open Sans"/>
                <a:cs typeface="Open Sans"/>
                <a:sym typeface="Open Sans"/>
              </a:rPr>
              <a:t>Hardware</a:t>
            </a:r>
            <a:r>
              <a:rPr lang="en" sz="1400">
                <a:solidFill>
                  <a:schemeClr val="dk1"/>
                </a:solidFill>
                <a:latin typeface="Open Sans"/>
                <a:ea typeface="Open Sans"/>
                <a:cs typeface="Open Sans"/>
                <a:sym typeface="Open Sans"/>
              </a:rPr>
              <a:t>: Physical structure that houses a computer's processor, memory, storage, communication ports and peripheral devices</a:t>
            </a:r>
            <a:endParaRPr sz="1100"/>
          </a:p>
          <a:p>
            <a:pPr marL="0" marR="0" lvl="0" indent="0" algn="l" rtl="0">
              <a:spcBef>
                <a:spcPts val="0"/>
              </a:spcBef>
              <a:spcAft>
                <a:spcPts val="0"/>
              </a:spcAft>
              <a:buNone/>
            </a:pPr>
            <a:endParaRPr sz="1400">
              <a:solidFill>
                <a:schemeClr val="dk1"/>
              </a:solidFill>
              <a:latin typeface="Open Sans"/>
              <a:ea typeface="Open Sans"/>
              <a:cs typeface="Open Sans"/>
              <a:sym typeface="Open Sans"/>
            </a:endParaRPr>
          </a:p>
          <a:p>
            <a:pPr marL="0" marR="0" lvl="0" indent="0" algn="l" rtl="0">
              <a:spcBef>
                <a:spcPts val="0"/>
              </a:spcBef>
              <a:spcAft>
                <a:spcPts val="0"/>
              </a:spcAft>
              <a:buNone/>
            </a:pPr>
            <a:r>
              <a:rPr lang="en" sz="1400" b="1">
                <a:solidFill>
                  <a:schemeClr val="dk1"/>
                </a:solidFill>
                <a:latin typeface="Open Sans"/>
                <a:ea typeface="Open Sans"/>
                <a:cs typeface="Open Sans"/>
                <a:sym typeface="Open Sans"/>
              </a:rPr>
              <a:t>Software</a:t>
            </a:r>
            <a:r>
              <a:rPr lang="en" sz="1400">
                <a:solidFill>
                  <a:schemeClr val="dk1"/>
                </a:solidFill>
                <a:latin typeface="Open Sans"/>
                <a:ea typeface="Open Sans"/>
                <a:cs typeface="Open Sans"/>
                <a:sym typeface="Open Sans"/>
              </a:rPr>
              <a:t>: Includes operating system (OS) and software applications</a:t>
            </a: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2"/>
        <p:cNvGrpSpPr/>
        <p:nvPr/>
      </p:nvGrpSpPr>
      <p:grpSpPr>
        <a:xfrm>
          <a:off x="0" y="0"/>
          <a:ext cx="0" cy="0"/>
          <a:chOff x="0" y="0"/>
          <a:chExt cx="0" cy="0"/>
        </a:xfrm>
      </p:grpSpPr>
      <p:pic>
        <p:nvPicPr>
          <p:cNvPr id="223" name="Google Shape;223;p41"/>
          <p:cNvPicPr preferRelativeResize="0"/>
          <p:nvPr/>
        </p:nvPicPr>
        <p:blipFill rotWithShape="1">
          <a:blip r:embed="rId3">
            <a:alphaModFix/>
          </a:blip>
          <a:srcRect/>
          <a:stretch/>
        </p:blipFill>
        <p:spPr>
          <a:xfrm>
            <a:off x="3480212" y="842645"/>
            <a:ext cx="2331180" cy="3453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42"/>
          <p:cNvSpPr txBox="1">
            <a:spLocks noGrp="1"/>
          </p:cNvSpPr>
          <p:nvPr>
            <p:ph type="body" idx="1"/>
          </p:nvPr>
        </p:nvSpPr>
        <p:spPr>
          <a:xfrm>
            <a:off x="1257301" y="1506070"/>
            <a:ext cx="5946331" cy="2775417"/>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1"/>
              </a:buClr>
              <a:buSzPts val="1800"/>
              <a:buNone/>
            </a:pPr>
            <a:r>
              <a:rPr lang="en" sz="1800" b="1">
                <a:latin typeface="Open Sans"/>
                <a:ea typeface="Open Sans"/>
                <a:cs typeface="Open Sans"/>
                <a:sym typeface="Open Sans"/>
              </a:rPr>
              <a:t>Binary Number System</a:t>
            </a:r>
            <a:endParaRPr sz="1100"/>
          </a:p>
          <a:p>
            <a:pPr marL="0" lvl="0" indent="0" algn="l" rtl="0">
              <a:lnSpc>
                <a:spcPct val="90000"/>
              </a:lnSpc>
              <a:spcBef>
                <a:spcPts val="800"/>
              </a:spcBef>
              <a:spcAft>
                <a:spcPts val="0"/>
              </a:spcAft>
              <a:buClr>
                <a:schemeClr val="dk1"/>
              </a:buClr>
              <a:buSzPts val="1500"/>
              <a:buNone/>
            </a:pPr>
            <a:endParaRPr sz="1500">
              <a:latin typeface="Open Sans"/>
              <a:ea typeface="Open Sans"/>
              <a:cs typeface="Open Sans"/>
              <a:sym typeface="Open Sans"/>
            </a:endParaRPr>
          </a:p>
          <a:p>
            <a:pPr marL="0" lvl="0" indent="0" algn="l" rtl="0">
              <a:lnSpc>
                <a:spcPct val="90000"/>
              </a:lnSpc>
              <a:spcBef>
                <a:spcPts val="800"/>
              </a:spcBef>
              <a:spcAft>
                <a:spcPts val="0"/>
              </a:spcAft>
              <a:buClr>
                <a:schemeClr val="dk1"/>
              </a:buClr>
              <a:buSzPts val="1500"/>
              <a:buNone/>
            </a:pPr>
            <a:r>
              <a:rPr lang="en" sz="1500">
                <a:latin typeface="Open Sans"/>
                <a:ea typeface="Open Sans"/>
                <a:cs typeface="Open Sans"/>
                <a:sym typeface="Open Sans"/>
              </a:rPr>
              <a:t>A computer can understand only the “on” and “off” state of a switch. These two states are represented by 1 and 0. </a:t>
            </a:r>
            <a:endParaRPr sz="1100"/>
          </a:p>
          <a:p>
            <a:pPr marL="0" lvl="0" indent="0" algn="l" rtl="0">
              <a:lnSpc>
                <a:spcPct val="90000"/>
              </a:lnSpc>
              <a:spcBef>
                <a:spcPts val="800"/>
              </a:spcBef>
              <a:spcAft>
                <a:spcPts val="0"/>
              </a:spcAft>
              <a:buClr>
                <a:schemeClr val="dk1"/>
              </a:buClr>
              <a:buSzPts val="1500"/>
              <a:buNone/>
            </a:pPr>
            <a:r>
              <a:rPr lang="en" sz="1500">
                <a:latin typeface="Open Sans"/>
                <a:ea typeface="Open Sans"/>
                <a:cs typeface="Open Sans"/>
                <a:sym typeface="Open Sans"/>
              </a:rPr>
              <a:t>The combination of 1 and 0 form binary numbers. These numbers represent various data. </a:t>
            </a:r>
            <a:endParaRPr sz="1100"/>
          </a:p>
          <a:p>
            <a:pPr marL="0" lvl="0" indent="0" algn="l" rtl="0">
              <a:lnSpc>
                <a:spcPct val="90000"/>
              </a:lnSpc>
              <a:spcBef>
                <a:spcPts val="800"/>
              </a:spcBef>
              <a:spcAft>
                <a:spcPts val="0"/>
              </a:spcAft>
              <a:buClr>
                <a:schemeClr val="dk1"/>
              </a:buClr>
              <a:buSzPts val="1500"/>
              <a:buNone/>
            </a:pPr>
            <a:r>
              <a:rPr lang="en" sz="1500">
                <a:latin typeface="Open Sans"/>
                <a:ea typeface="Open Sans"/>
                <a:cs typeface="Open Sans"/>
                <a:sym typeface="Open Sans"/>
              </a:rPr>
              <a:t>As two digits are used to represent numbers, it is called a binary or base 2 number system.</a:t>
            </a:r>
            <a:endParaRPr sz="1500">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43"/>
          <p:cNvSpPr txBox="1"/>
          <p:nvPr/>
        </p:nvSpPr>
        <p:spPr>
          <a:xfrm>
            <a:off x="1305053" y="1161865"/>
            <a:ext cx="6110654" cy="807913"/>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en" sz="1800" b="1">
                <a:solidFill>
                  <a:schemeClr val="dk1"/>
                </a:solidFill>
                <a:latin typeface="Open Sans"/>
                <a:ea typeface="Open Sans"/>
                <a:cs typeface="Open Sans"/>
                <a:sym typeface="Open Sans"/>
              </a:rPr>
              <a:t>‌Binary Number System</a:t>
            </a:r>
            <a:endParaRPr sz="1100"/>
          </a:p>
          <a:p>
            <a:pPr marL="0" marR="0" lvl="0" indent="0" algn="just" rtl="0">
              <a:spcBef>
                <a:spcPts val="0"/>
              </a:spcBef>
              <a:spcAft>
                <a:spcPts val="0"/>
              </a:spcAft>
              <a:buNone/>
            </a:pPr>
            <a:endParaRPr sz="1500">
              <a:solidFill>
                <a:schemeClr val="dk1"/>
              </a:solidFill>
              <a:latin typeface="Open Sans"/>
              <a:ea typeface="Open Sans"/>
              <a:cs typeface="Open Sans"/>
              <a:sym typeface="Open Sans"/>
            </a:endParaRPr>
          </a:p>
          <a:p>
            <a:pPr marL="0" marR="0" lvl="0" indent="0" algn="just" rtl="0">
              <a:spcBef>
                <a:spcPts val="0"/>
              </a:spcBef>
              <a:spcAft>
                <a:spcPts val="0"/>
              </a:spcAft>
              <a:buNone/>
            </a:pPr>
            <a:r>
              <a:rPr lang="en" sz="1500">
                <a:solidFill>
                  <a:schemeClr val="dk1"/>
                </a:solidFill>
                <a:latin typeface="Open Sans"/>
                <a:ea typeface="Open Sans"/>
                <a:cs typeface="Open Sans"/>
                <a:sym typeface="Open Sans"/>
              </a:rPr>
              <a:t>Converting Binary to Decimal</a:t>
            </a:r>
            <a:endParaRPr sz="1800">
              <a:solidFill>
                <a:schemeClr val="dk1"/>
              </a:solidFill>
              <a:latin typeface="Open Sans"/>
              <a:ea typeface="Open Sans"/>
              <a:cs typeface="Open Sans"/>
              <a:sym typeface="Open Sans"/>
            </a:endParaRPr>
          </a:p>
        </p:txBody>
      </p:sp>
      <p:graphicFrame>
        <p:nvGraphicFramePr>
          <p:cNvPr id="235" name="Google Shape;235;p43"/>
          <p:cNvGraphicFramePr/>
          <p:nvPr/>
        </p:nvGraphicFramePr>
        <p:xfrm>
          <a:off x="1998785" y="2151672"/>
          <a:ext cx="4953000" cy="1922700"/>
        </p:xfrm>
        <a:graphic>
          <a:graphicData uri="http://schemas.openxmlformats.org/drawingml/2006/table">
            <a:tbl>
              <a:tblPr firstRow="1" bandRow="1">
                <a:noFill/>
                <a:tableStyleId>{9C39263A-1A3D-4AE4-85C5-C87EA9A72E33}</a:tableStyleId>
              </a:tblPr>
              <a:tblGrid>
                <a:gridCol w="619125">
                  <a:extLst>
                    <a:ext uri="{9D8B030D-6E8A-4147-A177-3AD203B41FA5}">
                      <a16:colId xmlns:a16="http://schemas.microsoft.com/office/drawing/2014/main" val="20000"/>
                    </a:ext>
                  </a:extLst>
                </a:gridCol>
                <a:gridCol w="619125">
                  <a:extLst>
                    <a:ext uri="{9D8B030D-6E8A-4147-A177-3AD203B41FA5}">
                      <a16:colId xmlns:a16="http://schemas.microsoft.com/office/drawing/2014/main" val="20001"/>
                    </a:ext>
                  </a:extLst>
                </a:gridCol>
                <a:gridCol w="619125">
                  <a:extLst>
                    <a:ext uri="{9D8B030D-6E8A-4147-A177-3AD203B41FA5}">
                      <a16:colId xmlns:a16="http://schemas.microsoft.com/office/drawing/2014/main" val="20002"/>
                    </a:ext>
                  </a:extLst>
                </a:gridCol>
                <a:gridCol w="619125">
                  <a:extLst>
                    <a:ext uri="{9D8B030D-6E8A-4147-A177-3AD203B41FA5}">
                      <a16:colId xmlns:a16="http://schemas.microsoft.com/office/drawing/2014/main" val="20003"/>
                    </a:ext>
                  </a:extLst>
                </a:gridCol>
                <a:gridCol w="619125">
                  <a:extLst>
                    <a:ext uri="{9D8B030D-6E8A-4147-A177-3AD203B41FA5}">
                      <a16:colId xmlns:a16="http://schemas.microsoft.com/office/drawing/2014/main" val="20004"/>
                    </a:ext>
                  </a:extLst>
                </a:gridCol>
                <a:gridCol w="619125">
                  <a:extLst>
                    <a:ext uri="{9D8B030D-6E8A-4147-A177-3AD203B41FA5}">
                      <a16:colId xmlns:a16="http://schemas.microsoft.com/office/drawing/2014/main" val="20005"/>
                    </a:ext>
                  </a:extLst>
                </a:gridCol>
                <a:gridCol w="619125">
                  <a:extLst>
                    <a:ext uri="{9D8B030D-6E8A-4147-A177-3AD203B41FA5}">
                      <a16:colId xmlns:a16="http://schemas.microsoft.com/office/drawing/2014/main" val="20006"/>
                    </a:ext>
                  </a:extLst>
                </a:gridCol>
                <a:gridCol w="619125">
                  <a:extLst>
                    <a:ext uri="{9D8B030D-6E8A-4147-A177-3AD203B41FA5}">
                      <a16:colId xmlns:a16="http://schemas.microsoft.com/office/drawing/2014/main" val="20007"/>
                    </a:ext>
                  </a:extLst>
                </a:gridCol>
              </a:tblGrid>
              <a:tr h="367425">
                <a:tc>
                  <a:txBody>
                    <a:bodyPr/>
                    <a:lstStyle/>
                    <a:p>
                      <a:pPr marL="0" marR="0" lvl="0" indent="0" algn="ctr" rtl="0">
                        <a:spcBef>
                          <a:spcPts val="0"/>
                        </a:spcBef>
                        <a:spcAft>
                          <a:spcPts val="0"/>
                        </a:spcAft>
                        <a:buNone/>
                      </a:pPr>
                      <a:r>
                        <a:rPr lang="en" sz="1200" u="none" strike="noStrike" cap="none">
                          <a:latin typeface="Courier New"/>
                          <a:ea typeface="Courier New"/>
                          <a:cs typeface="Courier New"/>
                          <a:sym typeface="Courier New"/>
                        </a:rPr>
                        <a:t>0</a:t>
                      </a:r>
                      <a:endParaRPr sz="1100"/>
                    </a:p>
                  </a:txBody>
                  <a:tcPr marL="68600" marR="68600" marT="34300" marB="34300" anchor="ctr"/>
                </a:tc>
                <a:tc>
                  <a:txBody>
                    <a:bodyPr/>
                    <a:lstStyle/>
                    <a:p>
                      <a:pPr marL="0" marR="0" lvl="0" indent="0" algn="ctr" rtl="0">
                        <a:spcBef>
                          <a:spcPts val="0"/>
                        </a:spcBef>
                        <a:spcAft>
                          <a:spcPts val="0"/>
                        </a:spcAft>
                        <a:buNone/>
                      </a:pPr>
                      <a:r>
                        <a:rPr lang="en" sz="1200" u="none" strike="noStrike" cap="none">
                          <a:latin typeface="Courier New"/>
                          <a:ea typeface="Courier New"/>
                          <a:cs typeface="Courier New"/>
                          <a:sym typeface="Courier New"/>
                        </a:rPr>
                        <a:t>1</a:t>
                      </a:r>
                      <a:endParaRPr sz="1100"/>
                    </a:p>
                  </a:txBody>
                  <a:tcPr marL="68600" marR="68600" marT="34300" marB="34300" anchor="ctr"/>
                </a:tc>
                <a:tc>
                  <a:txBody>
                    <a:bodyPr/>
                    <a:lstStyle/>
                    <a:p>
                      <a:pPr marL="0" marR="0" lvl="0" indent="0" algn="ctr" rtl="0">
                        <a:spcBef>
                          <a:spcPts val="0"/>
                        </a:spcBef>
                        <a:spcAft>
                          <a:spcPts val="0"/>
                        </a:spcAft>
                        <a:buNone/>
                      </a:pPr>
                      <a:r>
                        <a:rPr lang="en" sz="1200" u="none" strike="noStrike" cap="none">
                          <a:latin typeface="Courier New"/>
                          <a:ea typeface="Courier New"/>
                          <a:cs typeface="Courier New"/>
                          <a:sym typeface="Courier New"/>
                        </a:rPr>
                        <a:t>0</a:t>
                      </a:r>
                      <a:endParaRPr sz="1100"/>
                    </a:p>
                  </a:txBody>
                  <a:tcPr marL="68600" marR="68600" marT="34300" marB="34300" anchor="ctr"/>
                </a:tc>
                <a:tc>
                  <a:txBody>
                    <a:bodyPr/>
                    <a:lstStyle/>
                    <a:p>
                      <a:pPr marL="0" marR="0" lvl="0" indent="0" algn="ctr" rtl="0">
                        <a:spcBef>
                          <a:spcPts val="0"/>
                        </a:spcBef>
                        <a:spcAft>
                          <a:spcPts val="0"/>
                        </a:spcAft>
                        <a:buNone/>
                      </a:pPr>
                      <a:r>
                        <a:rPr lang="en" sz="1200" u="none" strike="noStrike" cap="none">
                          <a:latin typeface="Courier New"/>
                          <a:ea typeface="Courier New"/>
                          <a:cs typeface="Courier New"/>
                          <a:sym typeface="Courier New"/>
                        </a:rPr>
                        <a:t>1</a:t>
                      </a:r>
                      <a:endParaRPr sz="1100"/>
                    </a:p>
                  </a:txBody>
                  <a:tcPr marL="68600" marR="68600" marT="34300" marB="34300" anchor="ctr"/>
                </a:tc>
                <a:tc>
                  <a:txBody>
                    <a:bodyPr/>
                    <a:lstStyle/>
                    <a:p>
                      <a:pPr marL="0" marR="0" lvl="0" indent="0" algn="ctr" rtl="0">
                        <a:spcBef>
                          <a:spcPts val="0"/>
                        </a:spcBef>
                        <a:spcAft>
                          <a:spcPts val="0"/>
                        </a:spcAft>
                        <a:buNone/>
                      </a:pPr>
                      <a:r>
                        <a:rPr lang="en" sz="1200" u="none" strike="noStrike" cap="none">
                          <a:latin typeface="Courier New"/>
                          <a:ea typeface="Courier New"/>
                          <a:cs typeface="Courier New"/>
                          <a:sym typeface="Courier New"/>
                        </a:rPr>
                        <a:t>0</a:t>
                      </a:r>
                      <a:endParaRPr sz="1100"/>
                    </a:p>
                  </a:txBody>
                  <a:tcPr marL="68600" marR="68600" marT="34300" marB="34300" anchor="ctr"/>
                </a:tc>
                <a:tc>
                  <a:txBody>
                    <a:bodyPr/>
                    <a:lstStyle/>
                    <a:p>
                      <a:pPr marL="0" marR="0" lvl="0" indent="0" algn="ctr" rtl="0">
                        <a:spcBef>
                          <a:spcPts val="0"/>
                        </a:spcBef>
                        <a:spcAft>
                          <a:spcPts val="0"/>
                        </a:spcAft>
                        <a:buNone/>
                      </a:pPr>
                      <a:r>
                        <a:rPr lang="en" sz="1200" u="none" strike="noStrike" cap="none">
                          <a:latin typeface="Courier New"/>
                          <a:ea typeface="Courier New"/>
                          <a:cs typeface="Courier New"/>
                          <a:sym typeface="Courier New"/>
                        </a:rPr>
                        <a:t>1</a:t>
                      </a:r>
                      <a:endParaRPr sz="1100"/>
                    </a:p>
                  </a:txBody>
                  <a:tcPr marL="68600" marR="68600" marT="34300" marB="34300" anchor="ctr"/>
                </a:tc>
                <a:tc>
                  <a:txBody>
                    <a:bodyPr/>
                    <a:lstStyle/>
                    <a:p>
                      <a:pPr marL="0" marR="0" lvl="0" indent="0" algn="ctr" rtl="0">
                        <a:spcBef>
                          <a:spcPts val="0"/>
                        </a:spcBef>
                        <a:spcAft>
                          <a:spcPts val="0"/>
                        </a:spcAft>
                        <a:buNone/>
                      </a:pPr>
                      <a:r>
                        <a:rPr lang="en" sz="1200" u="none" strike="noStrike" cap="none">
                          <a:latin typeface="Courier New"/>
                          <a:ea typeface="Courier New"/>
                          <a:cs typeface="Courier New"/>
                          <a:sym typeface="Courier New"/>
                        </a:rPr>
                        <a:t>1</a:t>
                      </a:r>
                      <a:endParaRPr sz="1100"/>
                    </a:p>
                  </a:txBody>
                  <a:tcPr marL="68600" marR="68600" marT="34300" marB="34300" anchor="ctr"/>
                </a:tc>
                <a:tc>
                  <a:txBody>
                    <a:bodyPr/>
                    <a:lstStyle/>
                    <a:p>
                      <a:pPr marL="0" marR="0" lvl="0" indent="0" algn="ctr" rtl="0">
                        <a:spcBef>
                          <a:spcPts val="0"/>
                        </a:spcBef>
                        <a:spcAft>
                          <a:spcPts val="0"/>
                        </a:spcAft>
                        <a:buNone/>
                      </a:pPr>
                      <a:r>
                        <a:rPr lang="en" sz="1200" u="none" strike="noStrike" cap="none">
                          <a:latin typeface="Courier New"/>
                          <a:ea typeface="Courier New"/>
                          <a:cs typeface="Courier New"/>
                          <a:sym typeface="Courier New"/>
                        </a:rPr>
                        <a:t>0</a:t>
                      </a:r>
                      <a:endParaRPr sz="1100"/>
                    </a:p>
                  </a:txBody>
                  <a:tcPr marL="68600" marR="68600" marT="34300" marB="34300" anchor="ctr"/>
                </a:tc>
                <a:extLst>
                  <a:ext uri="{0D108BD9-81ED-4DB2-BD59-A6C34878D82A}">
                    <a16:rowId xmlns:a16="http://schemas.microsoft.com/office/drawing/2014/main" val="10000"/>
                  </a:ext>
                </a:extLst>
              </a:tr>
              <a:tr h="367425">
                <a:tc>
                  <a:txBody>
                    <a:bodyPr/>
                    <a:lstStyle/>
                    <a:p>
                      <a:pPr marL="0" marR="0" lvl="0" indent="0" algn="ctr" rtl="0">
                        <a:spcBef>
                          <a:spcPts val="0"/>
                        </a:spcBef>
                        <a:spcAft>
                          <a:spcPts val="0"/>
                        </a:spcAft>
                        <a:buNone/>
                      </a:pPr>
                      <a:r>
                        <a:rPr lang="en" sz="1200" u="none" strike="noStrike" cap="none">
                          <a:latin typeface="Courier New"/>
                          <a:ea typeface="Courier New"/>
                          <a:cs typeface="Courier New"/>
                          <a:sym typeface="Courier New"/>
                        </a:rPr>
                        <a:t>128</a:t>
                      </a:r>
                      <a:endParaRPr sz="1100"/>
                    </a:p>
                  </a:txBody>
                  <a:tcPr marL="68600" marR="68600" marT="34300" marB="34300" anchor="ctr"/>
                </a:tc>
                <a:tc>
                  <a:txBody>
                    <a:bodyPr/>
                    <a:lstStyle/>
                    <a:p>
                      <a:pPr marL="0" marR="0" lvl="0" indent="0" algn="ctr" rtl="0">
                        <a:spcBef>
                          <a:spcPts val="0"/>
                        </a:spcBef>
                        <a:spcAft>
                          <a:spcPts val="0"/>
                        </a:spcAft>
                        <a:buNone/>
                      </a:pPr>
                      <a:r>
                        <a:rPr lang="en" sz="1200" u="none" strike="noStrike" cap="none">
                          <a:latin typeface="Courier New"/>
                          <a:ea typeface="Courier New"/>
                          <a:cs typeface="Courier New"/>
                          <a:sym typeface="Courier New"/>
                        </a:rPr>
                        <a:t>64</a:t>
                      </a:r>
                      <a:endParaRPr sz="1100"/>
                    </a:p>
                  </a:txBody>
                  <a:tcPr marL="68600" marR="68600" marT="34300" marB="34300" anchor="ctr"/>
                </a:tc>
                <a:tc>
                  <a:txBody>
                    <a:bodyPr/>
                    <a:lstStyle/>
                    <a:p>
                      <a:pPr marL="0" marR="0" lvl="0" indent="0" algn="ctr" rtl="0">
                        <a:spcBef>
                          <a:spcPts val="0"/>
                        </a:spcBef>
                        <a:spcAft>
                          <a:spcPts val="0"/>
                        </a:spcAft>
                        <a:buNone/>
                      </a:pPr>
                      <a:r>
                        <a:rPr lang="en" sz="1200" u="none" strike="noStrike" cap="none">
                          <a:latin typeface="Courier New"/>
                          <a:ea typeface="Courier New"/>
                          <a:cs typeface="Courier New"/>
                          <a:sym typeface="Courier New"/>
                        </a:rPr>
                        <a:t>32</a:t>
                      </a:r>
                      <a:endParaRPr sz="1100"/>
                    </a:p>
                  </a:txBody>
                  <a:tcPr marL="68600" marR="68600" marT="34300" marB="34300" anchor="ctr"/>
                </a:tc>
                <a:tc>
                  <a:txBody>
                    <a:bodyPr/>
                    <a:lstStyle/>
                    <a:p>
                      <a:pPr marL="0" marR="0" lvl="0" indent="0" algn="ctr" rtl="0">
                        <a:spcBef>
                          <a:spcPts val="0"/>
                        </a:spcBef>
                        <a:spcAft>
                          <a:spcPts val="0"/>
                        </a:spcAft>
                        <a:buNone/>
                      </a:pPr>
                      <a:r>
                        <a:rPr lang="en" sz="1200" u="none" strike="noStrike" cap="none">
                          <a:latin typeface="Courier New"/>
                          <a:ea typeface="Courier New"/>
                          <a:cs typeface="Courier New"/>
                          <a:sym typeface="Courier New"/>
                        </a:rPr>
                        <a:t>16</a:t>
                      </a:r>
                      <a:endParaRPr sz="1100"/>
                    </a:p>
                  </a:txBody>
                  <a:tcPr marL="68600" marR="68600" marT="34300" marB="34300" anchor="ctr"/>
                </a:tc>
                <a:tc>
                  <a:txBody>
                    <a:bodyPr/>
                    <a:lstStyle/>
                    <a:p>
                      <a:pPr marL="0" marR="0" lvl="0" indent="0" algn="ctr" rtl="0">
                        <a:spcBef>
                          <a:spcPts val="0"/>
                        </a:spcBef>
                        <a:spcAft>
                          <a:spcPts val="0"/>
                        </a:spcAft>
                        <a:buNone/>
                      </a:pPr>
                      <a:r>
                        <a:rPr lang="en" sz="1200" u="none" strike="noStrike" cap="none">
                          <a:latin typeface="Courier New"/>
                          <a:ea typeface="Courier New"/>
                          <a:cs typeface="Courier New"/>
                          <a:sym typeface="Courier New"/>
                        </a:rPr>
                        <a:t>8</a:t>
                      </a:r>
                      <a:endParaRPr sz="1100"/>
                    </a:p>
                  </a:txBody>
                  <a:tcPr marL="68600" marR="68600" marT="34300" marB="34300" anchor="ctr"/>
                </a:tc>
                <a:tc>
                  <a:txBody>
                    <a:bodyPr/>
                    <a:lstStyle/>
                    <a:p>
                      <a:pPr marL="0" marR="0" lvl="0" indent="0" algn="ctr" rtl="0">
                        <a:spcBef>
                          <a:spcPts val="0"/>
                        </a:spcBef>
                        <a:spcAft>
                          <a:spcPts val="0"/>
                        </a:spcAft>
                        <a:buNone/>
                      </a:pPr>
                      <a:r>
                        <a:rPr lang="en" sz="1200" u="none" strike="noStrike" cap="none">
                          <a:latin typeface="Courier New"/>
                          <a:ea typeface="Courier New"/>
                          <a:cs typeface="Courier New"/>
                          <a:sym typeface="Courier New"/>
                        </a:rPr>
                        <a:t>4</a:t>
                      </a:r>
                      <a:endParaRPr sz="1100"/>
                    </a:p>
                  </a:txBody>
                  <a:tcPr marL="68600" marR="68600" marT="34300" marB="34300" anchor="ctr"/>
                </a:tc>
                <a:tc>
                  <a:txBody>
                    <a:bodyPr/>
                    <a:lstStyle/>
                    <a:p>
                      <a:pPr marL="0" marR="0" lvl="0" indent="0" algn="ctr" rtl="0">
                        <a:spcBef>
                          <a:spcPts val="0"/>
                        </a:spcBef>
                        <a:spcAft>
                          <a:spcPts val="0"/>
                        </a:spcAft>
                        <a:buNone/>
                      </a:pPr>
                      <a:r>
                        <a:rPr lang="en" sz="1200" u="none" strike="noStrike" cap="none">
                          <a:latin typeface="Courier New"/>
                          <a:ea typeface="Courier New"/>
                          <a:cs typeface="Courier New"/>
                          <a:sym typeface="Courier New"/>
                        </a:rPr>
                        <a:t>2</a:t>
                      </a:r>
                      <a:endParaRPr sz="1100"/>
                    </a:p>
                  </a:txBody>
                  <a:tcPr marL="68600" marR="68600" marT="34300" marB="34300" anchor="ctr"/>
                </a:tc>
                <a:tc>
                  <a:txBody>
                    <a:bodyPr/>
                    <a:lstStyle/>
                    <a:p>
                      <a:pPr marL="0" marR="0" lvl="0" indent="0" algn="ctr" rtl="1">
                        <a:spcBef>
                          <a:spcPts val="0"/>
                        </a:spcBef>
                        <a:spcAft>
                          <a:spcPts val="0"/>
                        </a:spcAft>
                        <a:buNone/>
                      </a:pPr>
                      <a:r>
                        <a:rPr lang="en" sz="1200" u="none" strike="noStrike" cap="none">
                          <a:latin typeface="Courier New"/>
                          <a:ea typeface="Courier New"/>
                          <a:cs typeface="Courier New"/>
                          <a:sym typeface="Courier New"/>
                        </a:rPr>
                        <a:t>1</a:t>
                      </a:r>
                      <a:endParaRPr sz="1100"/>
                    </a:p>
                  </a:txBody>
                  <a:tcPr marL="68600" marR="68600" marT="34300" marB="34300" anchor="ctr"/>
                </a:tc>
                <a:extLst>
                  <a:ext uri="{0D108BD9-81ED-4DB2-BD59-A6C34878D82A}">
                    <a16:rowId xmlns:a16="http://schemas.microsoft.com/office/drawing/2014/main" val="10001"/>
                  </a:ext>
                </a:extLst>
              </a:tr>
              <a:tr h="367425">
                <a:tc>
                  <a:txBody>
                    <a:bodyPr/>
                    <a:lstStyle/>
                    <a:p>
                      <a:pPr marL="0" marR="0" lvl="0" indent="0" algn="ctr" rtl="0">
                        <a:spcBef>
                          <a:spcPts val="0"/>
                        </a:spcBef>
                        <a:spcAft>
                          <a:spcPts val="0"/>
                        </a:spcAft>
                        <a:buNone/>
                      </a:pPr>
                      <a:r>
                        <a:rPr lang="en" sz="1200" u="none" strike="noStrike" cap="none">
                          <a:latin typeface="Courier New"/>
                          <a:ea typeface="Courier New"/>
                          <a:cs typeface="Courier New"/>
                          <a:sym typeface="Courier New"/>
                        </a:rPr>
                        <a:t>2</a:t>
                      </a:r>
                      <a:r>
                        <a:rPr lang="en" sz="1200" u="none" strike="noStrike" cap="none" baseline="30000">
                          <a:latin typeface="Courier New"/>
                          <a:ea typeface="Courier New"/>
                          <a:cs typeface="Courier New"/>
                          <a:sym typeface="Courier New"/>
                        </a:rPr>
                        <a:t>7</a:t>
                      </a:r>
                      <a:endParaRPr sz="1200" u="none" strike="noStrike" cap="none">
                        <a:latin typeface="Courier New"/>
                        <a:ea typeface="Courier New"/>
                        <a:cs typeface="Courier New"/>
                        <a:sym typeface="Courier New"/>
                      </a:endParaRPr>
                    </a:p>
                  </a:txBody>
                  <a:tcPr marL="68600" marR="68600" marT="34300" marB="34300" anchor="ctr"/>
                </a:tc>
                <a:tc>
                  <a:txBody>
                    <a:bodyPr/>
                    <a:lstStyle/>
                    <a:p>
                      <a:pPr marL="0" marR="0" lvl="0" indent="0" algn="ctr" rtl="0">
                        <a:spcBef>
                          <a:spcPts val="0"/>
                        </a:spcBef>
                        <a:spcAft>
                          <a:spcPts val="0"/>
                        </a:spcAft>
                        <a:buNone/>
                      </a:pPr>
                      <a:r>
                        <a:rPr lang="en" sz="1200" u="none" strike="noStrike" cap="none">
                          <a:latin typeface="Courier New"/>
                          <a:ea typeface="Courier New"/>
                          <a:cs typeface="Courier New"/>
                          <a:sym typeface="Courier New"/>
                        </a:rPr>
                        <a:t>2</a:t>
                      </a:r>
                      <a:r>
                        <a:rPr lang="en" sz="1200" u="none" strike="noStrike" cap="none" baseline="30000">
                          <a:latin typeface="Courier New"/>
                          <a:ea typeface="Courier New"/>
                          <a:cs typeface="Courier New"/>
                          <a:sym typeface="Courier New"/>
                        </a:rPr>
                        <a:t>6</a:t>
                      </a:r>
                      <a:endParaRPr sz="1200" u="none" strike="noStrike" cap="none">
                        <a:latin typeface="Courier New"/>
                        <a:ea typeface="Courier New"/>
                        <a:cs typeface="Courier New"/>
                        <a:sym typeface="Courier New"/>
                      </a:endParaRPr>
                    </a:p>
                  </a:txBody>
                  <a:tcPr marL="68600" marR="68600" marT="34300" marB="34300" anchor="ctr"/>
                </a:tc>
                <a:tc>
                  <a:txBody>
                    <a:bodyPr/>
                    <a:lstStyle/>
                    <a:p>
                      <a:pPr marL="0" marR="0" lvl="0" indent="0" algn="ctr" rtl="0">
                        <a:spcBef>
                          <a:spcPts val="0"/>
                        </a:spcBef>
                        <a:spcAft>
                          <a:spcPts val="0"/>
                        </a:spcAft>
                        <a:buNone/>
                      </a:pPr>
                      <a:r>
                        <a:rPr lang="en" sz="1200" u="none" strike="noStrike" cap="none">
                          <a:latin typeface="Courier New"/>
                          <a:ea typeface="Courier New"/>
                          <a:cs typeface="Courier New"/>
                          <a:sym typeface="Courier New"/>
                        </a:rPr>
                        <a:t>2</a:t>
                      </a:r>
                      <a:r>
                        <a:rPr lang="en" sz="1200" u="none" strike="noStrike" cap="none" baseline="30000">
                          <a:latin typeface="Courier New"/>
                          <a:ea typeface="Courier New"/>
                          <a:cs typeface="Courier New"/>
                          <a:sym typeface="Courier New"/>
                        </a:rPr>
                        <a:t>5</a:t>
                      </a:r>
                      <a:endParaRPr sz="1200" u="none" strike="noStrike" cap="none">
                        <a:latin typeface="Courier New"/>
                        <a:ea typeface="Courier New"/>
                        <a:cs typeface="Courier New"/>
                        <a:sym typeface="Courier New"/>
                      </a:endParaRPr>
                    </a:p>
                  </a:txBody>
                  <a:tcPr marL="68600" marR="68600" marT="34300" marB="34300" anchor="ctr"/>
                </a:tc>
                <a:tc>
                  <a:txBody>
                    <a:bodyPr/>
                    <a:lstStyle/>
                    <a:p>
                      <a:pPr marL="0" marR="0" lvl="0" indent="0" algn="ctr" rtl="0">
                        <a:spcBef>
                          <a:spcPts val="0"/>
                        </a:spcBef>
                        <a:spcAft>
                          <a:spcPts val="0"/>
                        </a:spcAft>
                        <a:buNone/>
                      </a:pPr>
                      <a:r>
                        <a:rPr lang="en" sz="1200" u="none" strike="noStrike" cap="none">
                          <a:latin typeface="Courier New"/>
                          <a:ea typeface="Courier New"/>
                          <a:cs typeface="Courier New"/>
                          <a:sym typeface="Courier New"/>
                        </a:rPr>
                        <a:t>2</a:t>
                      </a:r>
                      <a:r>
                        <a:rPr lang="en" sz="1200" u="none" strike="noStrike" cap="none" baseline="30000">
                          <a:latin typeface="Courier New"/>
                          <a:ea typeface="Courier New"/>
                          <a:cs typeface="Courier New"/>
                          <a:sym typeface="Courier New"/>
                        </a:rPr>
                        <a:t>4</a:t>
                      </a:r>
                      <a:endParaRPr sz="1200" u="none" strike="noStrike" cap="none">
                        <a:latin typeface="Courier New"/>
                        <a:ea typeface="Courier New"/>
                        <a:cs typeface="Courier New"/>
                        <a:sym typeface="Courier New"/>
                      </a:endParaRPr>
                    </a:p>
                  </a:txBody>
                  <a:tcPr marL="68600" marR="68600" marT="34300" marB="34300" anchor="ctr"/>
                </a:tc>
                <a:tc>
                  <a:txBody>
                    <a:bodyPr/>
                    <a:lstStyle/>
                    <a:p>
                      <a:pPr marL="0" marR="0" lvl="0" indent="0" algn="ctr" rtl="0">
                        <a:spcBef>
                          <a:spcPts val="0"/>
                        </a:spcBef>
                        <a:spcAft>
                          <a:spcPts val="0"/>
                        </a:spcAft>
                        <a:buNone/>
                      </a:pPr>
                      <a:r>
                        <a:rPr lang="en" sz="1200" u="none" strike="noStrike" cap="none">
                          <a:latin typeface="Courier New"/>
                          <a:ea typeface="Courier New"/>
                          <a:cs typeface="Courier New"/>
                          <a:sym typeface="Courier New"/>
                        </a:rPr>
                        <a:t>2</a:t>
                      </a:r>
                      <a:r>
                        <a:rPr lang="en" sz="1200" u="none" strike="noStrike" cap="none" baseline="30000">
                          <a:latin typeface="Courier New"/>
                          <a:ea typeface="Courier New"/>
                          <a:cs typeface="Courier New"/>
                          <a:sym typeface="Courier New"/>
                        </a:rPr>
                        <a:t>3</a:t>
                      </a:r>
                      <a:endParaRPr sz="1200" u="none" strike="noStrike" cap="none">
                        <a:latin typeface="Courier New"/>
                        <a:ea typeface="Courier New"/>
                        <a:cs typeface="Courier New"/>
                        <a:sym typeface="Courier New"/>
                      </a:endParaRPr>
                    </a:p>
                  </a:txBody>
                  <a:tcPr marL="68600" marR="68600" marT="34300" marB="34300" anchor="ctr"/>
                </a:tc>
                <a:tc>
                  <a:txBody>
                    <a:bodyPr/>
                    <a:lstStyle/>
                    <a:p>
                      <a:pPr marL="0" marR="0" lvl="0" indent="0" algn="ctr" rtl="0">
                        <a:spcBef>
                          <a:spcPts val="0"/>
                        </a:spcBef>
                        <a:spcAft>
                          <a:spcPts val="0"/>
                        </a:spcAft>
                        <a:buNone/>
                      </a:pPr>
                      <a:r>
                        <a:rPr lang="en" sz="1200" u="none" strike="noStrike" cap="none">
                          <a:latin typeface="Courier New"/>
                          <a:ea typeface="Courier New"/>
                          <a:cs typeface="Courier New"/>
                          <a:sym typeface="Courier New"/>
                        </a:rPr>
                        <a:t>2</a:t>
                      </a:r>
                      <a:r>
                        <a:rPr lang="en" sz="1200" u="none" strike="noStrike" cap="none" baseline="30000">
                          <a:latin typeface="Courier New"/>
                          <a:ea typeface="Courier New"/>
                          <a:cs typeface="Courier New"/>
                          <a:sym typeface="Courier New"/>
                        </a:rPr>
                        <a:t>2</a:t>
                      </a:r>
                      <a:endParaRPr sz="1200" u="none" strike="noStrike" cap="none">
                        <a:latin typeface="Courier New"/>
                        <a:ea typeface="Courier New"/>
                        <a:cs typeface="Courier New"/>
                        <a:sym typeface="Courier New"/>
                      </a:endParaRPr>
                    </a:p>
                  </a:txBody>
                  <a:tcPr marL="68600" marR="68600" marT="34300" marB="34300" anchor="ctr"/>
                </a:tc>
                <a:tc>
                  <a:txBody>
                    <a:bodyPr/>
                    <a:lstStyle/>
                    <a:p>
                      <a:pPr marL="0" marR="0" lvl="0" indent="0" algn="ctr" rtl="0">
                        <a:spcBef>
                          <a:spcPts val="0"/>
                        </a:spcBef>
                        <a:spcAft>
                          <a:spcPts val="0"/>
                        </a:spcAft>
                        <a:buNone/>
                      </a:pPr>
                      <a:r>
                        <a:rPr lang="en" sz="1200" u="none" strike="noStrike" cap="none">
                          <a:latin typeface="Courier New"/>
                          <a:ea typeface="Courier New"/>
                          <a:cs typeface="Courier New"/>
                          <a:sym typeface="Courier New"/>
                        </a:rPr>
                        <a:t>2</a:t>
                      </a:r>
                      <a:r>
                        <a:rPr lang="en" sz="1200" u="none" strike="noStrike" cap="none" baseline="30000">
                          <a:latin typeface="Courier New"/>
                          <a:ea typeface="Courier New"/>
                          <a:cs typeface="Courier New"/>
                          <a:sym typeface="Courier New"/>
                        </a:rPr>
                        <a:t>1</a:t>
                      </a:r>
                      <a:endParaRPr sz="1200" u="none" strike="noStrike" cap="none">
                        <a:latin typeface="Courier New"/>
                        <a:ea typeface="Courier New"/>
                        <a:cs typeface="Courier New"/>
                        <a:sym typeface="Courier New"/>
                      </a:endParaRPr>
                    </a:p>
                  </a:txBody>
                  <a:tcPr marL="68600" marR="68600" marT="34300" marB="34300" anchor="ctr"/>
                </a:tc>
                <a:tc>
                  <a:txBody>
                    <a:bodyPr/>
                    <a:lstStyle/>
                    <a:p>
                      <a:pPr marL="0" marR="0" lvl="0" indent="0" algn="ctr" rtl="0">
                        <a:spcBef>
                          <a:spcPts val="0"/>
                        </a:spcBef>
                        <a:spcAft>
                          <a:spcPts val="0"/>
                        </a:spcAft>
                        <a:buNone/>
                      </a:pPr>
                      <a:r>
                        <a:rPr lang="en" sz="1200" u="none" strike="noStrike" cap="none">
                          <a:latin typeface="Courier New"/>
                          <a:ea typeface="Courier New"/>
                          <a:cs typeface="Courier New"/>
                          <a:sym typeface="Courier New"/>
                        </a:rPr>
                        <a:t>2</a:t>
                      </a:r>
                      <a:r>
                        <a:rPr lang="en" sz="1200" u="none" strike="noStrike" cap="none" baseline="30000">
                          <a:latin typeface="Courier New"/>
                          <a:ea typeface="Courier New"/>
                          <a:cs typeface="Courier New"/>
                          <a:sym typeface="Courier New"/>
                        </a:rPr>
                        <a:t>0</a:t>
                      </a:r>
                      <a:endParaRPr sz="1200" u="none" strike="noStrike" cap="none">
                        <a:latin typeface="Courier New"/>
                        <a:ea typeface="Courier New"/>
                        <a:cs typeface="Courier New"/>
                        <a:sym typeface="Courier New"/>
                      </a:endParaRPr>
                    </a:p>
                  </a:txBody>
                  <a:tcPr marL="68600" marR="68600" marT="34300" marB="34300" anchor="ctr"/>
                </a:tc>
                <a:extLst>
                  <a:ext uri="{0D108BD9-81ED-4DB2-BD59-A6C34878D82A}">
                    <a16:rowId xmlns:a16="http://schemas.microsoft.com/office/drawing/2014/main" val="10002"/>
                  </a:ext>
                </a:extLst>
              </a:tr>
              <a:tr h="367425">
                <a:tc>
                  <a:txBody>
                    <a:bodyPr/>
                    <a:lstStyle/>
                    <a:p>
                      <a:pPr marL="0" marR="0" lvl="0" indent="0" algn="ctr" rtl="0">
                        <a:spcBef>
                          <a:spcPts val="0"/>
                        </a:spcBef>
                        <a:spcAft>
                          <a:spcPts val="0"/>
                        </a:spcAft>
                        <a:buNone/>
                      </a:pPr>
                      <a:r>
                        <a:rPr lang="en" sz="1200" u="none" strike="noStrike" cap="none">
                          <a:latin typeface="Courier New"/>
                          <a:ea typeface="Courier New"/>
                          <a:cs typeface="Courier New"/>
                          <a:sym typeface="Courier New"/>
                        </a:rPr>
                        <a:t>0x128</a:t>
                      </a:r>
                      <a:endParaRPr sz="1100"/>
                    </a:p>
                  </a:txBody>
                  <a:tcPr marL="68600" marR="68600" marT="34300" marB="34300" anchor="ctr"/>
                </a:tc>
                <a:tc>
                  <a:txBody>
                    <a:bodyPr/>
                    <a:lstStyle/>
                    <a:p>
                      <a:pPr marL="0" marR="0" lvl="0" indent="0" algn="ctr" rtl="0">
                        <a:spcBef>
                          <a:spcPts val="0"/>
                        </a:spcBef>
                        <a:spcAft>
                          <a:spcPts val="0"/>
                        </a:spcAft>
                        <a:buNone/>
                      </a:pPr>
                      <a:r>
                        <a:rPr lang="en" sz="1200" u="none" strike="noStrike" cap="none">
                          <a:latin typeface="Courier New"/>
                          <a:ea typeface="Courier New"/>
                          <a:cs typeface="Courier New"/>
                          <a:sym typeface="Courier New"/>
                        </a:rPr>
                        <a:t>1x64</a:t>
                      </a:r>
                      <a:endParaRPr sz="1100"/>
                    </a:p>
                  </a:txBody>
                  <a:tcPr marL="68600" marR="68600" marT="34300" marB="34300" anchor="ctr"/>
                </a:tc>
                <a:tc>
                  <a:txBody>
                    <a:bodyPr/>
                    <a:lstStyle/>
                    <a:p>
                      <a:pPr marL="0" marR="0" lvl="0" indent="0" algn="ctr" rtl="0">
                        <a:spcBef>
                          <a:spcPts val="0"/>
                        </a:spcBef>
                        <a:spcAft>
                          <a:spcPts val="0"/>
                        </a:spcAft>
                        <a:buNone/>
                      </a:pPr>
                      <a:r>
                        <a:rPr lang="en" sz="1200" u="none" strike="noStrike" cap="none">
                          <a:latin typeface="Courier New"/>
                          <a:ea typeface="Courier New"/>
                          <a:cs typeface="Courier New"/>
                          <a:sym typeface="Courier New"/>
                        </a:rPr>
                        <a:t>0x32</a:t>
                      </a:r>
                      <a:endParaRPr sz="1100"/>
                    </a:p>
                  </a:txBody>
                  <a:tcPr marL="68600" marR="68600" marT="34300" marB="34300" anchor="ctr"/>
                </a:tc>
                <a:tc>
                  <a:txBody>
                    <a:bodyPr/>
                    <a:lstStyle/>
                    <a:p>
                      <a:pPr marL="0" marR="0" lvl="0" indent="0" algn="ctr" rtl="0">
                        <a:spcBef>
                          <a:spcPts val="0"/>
                        </a:spcBef>
                        <a:spcAft>
                          <a:spcPts val="0"/>
                        </a:spcAft>
                        <a:buNone/>
                      </a:pPr>
                      <a:r>
                        <a:rPr lang="en" sz="1200" u="none" strike="noStrike" cap="none">
                          <a:latin typeface="Courier New"/>
                          <a:ea typeface="Courier New"/>
                          <a:cs typeface="Courier New"/>
                          <a:sym typeface="Courier New"/>
                        </a:rPr>
                        <a:t>1x16</a:t>
                      </a:r>
                      <a:endParaRPr sz="1100"/>
                    </a:p>
                  </a:txBody>
                  <a:tcPr marL="68600" marR="68600" marT="34300" marB="34300" anchor="ctr"/>
                </a:tc>
                <a:tc>
                  <a:txBody>
                    <a:bodyPr/>
                    <a:lstStyle/>
                    <a:p>
                      <a:pPr marL="0" marR="0" lvl="0" indent="0" algn="ctr" rtl="0">
                        <a:spcBef>
                          <a:spcPts val="0"/>
                        </a:spcBef>
                        <a:spcAft>
                          <a:spcPts val="0"/>
                        </a:spcAft>
                        <a:buNone/>
                      </a:pPr>
                      <a:r>
                        <a:rPr lang="en" sz="1200" u="none" strike="noStrike" cap="none">
                          <a:latin typeface="Courier New"/>
                          <a:ea typeface="Courier New"/>
                          <a:cs typeface="Courier New"/>
                          <a:sym typeface="Courier New"/>
                        </a:rPr>
                        <a:t>0x8</a:t>
                      </a:r>
                      <a:endParaRPr sz="1100"/>
                    </a:p>
                  </a:txBody>
                  <a:tcPr marL="68600" marR="68600" marT="34300" marB="34300" anchor="ctr"/>
                </a:tc>
                <a:tc>
                  <a:txBody>
                    <a:bodyPr/>
                    <a:lstStyle/>
                    <a:p>
                      <a:pPr marL="0" marR="0" lvl="0" indent="0" algn="ctr" rtl="0">
                        <a:spcBef>
                          <a:spcPts val="0"/>
                        </a:spcBef>
                        <a:spcAft>
                          <a:spcPts val="0"/>
                        </a:spcAft>
                        <a:buNone/>
                      </a:pPr>
                      <a:r>
                        <a:rPr lang="en" sz="1200" u="none" strike="noStrike" cap="none">
                          <a:latin typeface="Courier New"/>
                          <a:ea typeface="Courier New"/>
                          <a:cs typeface="Courier New"/>
                          <a:sym typeface="Courier New"/>
                        </a:rPr>
                        <a:t>1x4</a:t>
                      </a:r>
                      <a:endParaRPr sz="1100"/>
                    </a:p>
                  </a:txBody>
                  <a:tcPr marL="68600" marR="68600" marT="34300" marB="34300" anchor="ctr"/>
                </a:tc>
                <a:tc>
                  <a:txBody>
                    <a:bodyPr/>
                    <a:lstStyle/>
                    <a:p>
                      <a:pPr marL="0" marR="0" lvl="0" indent="0" algn="ctr" rtl="0">
                        <a:spcBef>
                          <a:spcPts val="0"/>
                        </a:spcBef>
                        <a:spcAft>
                          <a:spcPts val="0"/>
                        </a:spcAft>
                        <a:buNone/>
                      </a:pPr>
                      <a:r>
                        <a:rPr lang="en" sz="1200" u="none" strike="noStrike" cap="none">
                          <a:latin typeface="Courier New"/>
                          <a:ea typeface="Courier New"/>
                          <a:cs typeface="Courier New"/>
                          <a:sym typeface="Courier New"/>
                        </a:rPr>
                        <a:t>1x2</a:t>
                      </a:r>
                      <a:endParaRPr sz="1100"/>
                    </a:p>
                  </a:txBody>
                  <a:tcPr marL="68600" marR="68600" marT="34300" marB="34300" anchor="ctr"/>
                </a:tc>
                <a:tc>
                  <a:txBody>
                    <a:bodyPr/>
                    <a:lstStyle/>
                    <a:p>
                      <a:pPr marL="0" marR="0" lvl="0" indent="0" algn="ctr" rtl="0">
                        <a:spcBef>
                          <a:spcPts val="0"/>
                        </a:spcBef>
                        <a:spcAft>
                          <a:spcPts val="0"/>
                        </a:spcAft>
                        <a:buNone/>
                      </a:pPr>
                      <a:r>
                        <a:rPr lang="en" sz="1200" u="none" strike="noStrike" cap="none">
                          <a:latin typeface="Courier New"/>
                          <a:ea typeface="Courier New"/>
                          <a:cs typeface="Courier New"/>
                          <a:sym typeface="Courier New"/>
                        </a:rPr>
                        <a:t>1x0</a:t>
                      </a:r>
                      <a:endParaRPr sz="1100"/>
                    </a:p>
                  </a:txBody>
                  <a:tcPr marL="68600" marR="68600" marT="34300" marB="34300" anchor="ctr"/>
                </a:tc>
                <a:extLst>
                  <a:ext uri="{0D108BD9-81ED-4DB2-BD59-A6C34878D82A}">
                    <a16:rowId xmlns:a16="http://schemas.microsoft.com/office/drawing/2014/main" val="10003"/>
                  </a:ext>
                </a:extLst>
              </a:tr>
              <a:tr h="453000">
                <a:tc gridSpan="8">
                  <a:txBody>
                    <a:bodyPr/>
                    <a:lstStyle/>
                    <a:p>
                      <a:pPr marL="0" marR="0" lvl="0" indent="0" algn="ctr" rtl="0">
                        <a:spcBef>
                          <a:spcPts val="0"/>
                        </a:spcBef>
                        <a:spcAft>
                          <a:spcPts val="0"/>
                        </a:spcAft>
                        <a:buNone/>
                      </a:pPr>
                      <a:r>
                        <a:rPr lang="en" sz="1800" b="1" u="none" strike="noStrike" cap="none">
                          <a:latin typeface="Courier New"/>
                          <a:ea typeface="Courier New"/>
                          <a:cs typeface="Courier New"/>
                          <a:sym typeface="Courier New"/>
                        </a:rPr>
                        <a:t>64 + 16 + 4 + 2 = 86</a:t>
                      </a:r>
                      <a:endParaRPr sz="1100"/>
                    </a:p>
                  </a:txBody>
                  <a:tcPr marL="68600" marR="68600" marT="34300" marB="3430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9"/>
        <p:cNvGrpSpPr/>
        <p:nvPr/>
      </p:nvGrpSpPr>
      <p:grpSpPr>
        <a:xfrm>
          <a:off x="0" y="0"/>
          <a:ext cx="0" cy="0"/>
          <a:chOff x="0" y="0"/>
          <a:chExt cx="0" cy="0"/>
        </a:xfrm>
      </p:grpSpPr>
      <p:sp>
        <p:nvSpPr>
          <p:cNvPr id="240" name="Google Shape;240;p44"/>
          <p:cNvSpPr txBox="1"/>
          <p:nvPr/>
        </p:nvSpPr>
        <p:spPr>
          <a:xfrm>
            <a:off x="4968477" y="1337969"/>
            <a:ext cx="2830699" cy="2166836"/>
          </a:xfrm>
          <a:prstGeom prst="rect">
            <a:avLst/>
          </a:prstGeom>
          <a:noFill/>
          <a:ln>
            <a:noFill/>
          </a:ln>
        </p:spPr>
        <p:txBody>
          <a:bodyPr spcFirstLastPara="1" wrap="square" lIns="68575" tIns="34275" rIns="68575" bIns="34275" anchor="b" anchorCtr="0">
            <a:noAutofit/>
          </a:bodyPr>
          <a:lstStyle/>
          <a:p>
            <a:pPr marL="0" marR="0" lvl="0" indent="0" algn="l" rtl="0">
              <a:lnSpc>
                <a:spcPct val="90000"/>
              </a:lnSpc>
              <a:spcBef>
                <a:spcPts val="0"/>
              </a:spcBef>
              <a:spcAft>
                <a:spcPts val="0"/>
              </a:spcAft>
              <a:buNone/>
            </a:pPr>
            <a:r>
              <a:rPr lang="en" sz="4500" b="1">
                <a:solidFill>
                  <a:schemeClr val="lt1"/>
                </a:solidFill>
                <a:latin typeface="Calibri"/>
                <a:ea typeface="Calibri"/>
                <a:cs typeface="Calibri"/>
                <a:sym typeface="Calibri"/>
              </a:rPr>
              <a:t>‌Binary Number System</a:t>
            </a:r>
            <a:endParaRPr sz="1100"/>
          </a:p>
        </p:txBody>
      </p:sp>
      <p:sp>
        <p:nvSpPr>
          <p:cNvPr id="241" name="Google Shape;241;p44"/>
          <p:cNvSpPr txBox="1"/>
          <p:nvPr/>
        </p:nvSpPr>
        <p:spPr>
          <a:xfrm>
            <a:off x="1305053" y="1161865"/>
            <a:ext cx="6110654" cy="807913"/>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en" sz="1800" b="1">
                <a:solidFill>
                  <a:schemeClr val="dk1"/>
                </a:solidFill>
                <a:latin typeface="Open Sans"/>
                <a:ea typeface="Open Sans"/>
                <a:cs typeface="Open Sans"/>
                <a:sym typeface="Open Sans"/>
              </a:rPr>
              <a:t>‌Binary Number System</a:t>
            </a:r>
            <a:endParaRPr sz="1100"/>
          </a:p>
          <a:p>
            <a:pPr marL="0" marR="0" lvl="0" indent="0" algn="just" rtl="0">
              <a:spcBef>
                <a:spcPts val="0"/>
              </a:spcBef>
              <a:spcAft>
                <a:spcPts val="0"/>
              </a:spcAft>
              <a:buNone/>
            </a:pPr>
            <a:endParaRPr sz="1500">
              <a:solidFill>
                <a:schemeClr val="dk1"/>
              </a:solidFill>
              <a:latin typeface="Open Sans"/>
              <a:ea typeface="Open Sans"/>
              <a:cs typeface="Open Sans"/>
              <a:sym typeface="Open Sans"/>
            </a:endParaRPr>
          </a:p>
          <a:p>
            <a:pPr marL="0" marR="0" lvl="0" indent="0" algn="just" rtl="0">
              <a:spcBef>
                <a:spcPts val="0"/>
              </a:spcBef>
              <a:spcAft>
                <a:spcPts val="0"/>
              </a:spcAft>
              <a:buNone/>
            </a:pPr>
            <a:r>
              <a:rPr lang="en" sz="1500">
                <a:solidFill>
                  <a:schemeClr val="dk1"/>
                </a:solidFill>
                <a:latin typeface="Open Sans"/>
                <a:ea typeface="Open Sans"/>
                <a:cs typeface="Open Sans"/>
                <a:sym typeface="Open Sans"/>
              </a:rPr>
              <a:t>Converting Decimal to Binary</a:t>
            </a:r>
            <a:endParaRPr sz="1800">
              <a:solidFill>
                <a:schemeClr val="dk1"/>
              </a:solidFill>
              <a:latin typeface="Open Sans"/>
              <a:ea typeface="Open Sans"/>
              <a:cs typeface="Open Sans"/>
              <a:sym typeface="Open Sans"/>
            </a:endParaRPr>
          </a:p>
        </p:txBody>
      </p:sp>
      <p:graphicFrame>
        <p:nvGraphicFramePr>
          <p:cNvPr id="242" name="Google Shape;242;p44"/>
          <p:cNvGraphicFramePr/>
          <p:nvPr/>
        </p:nvGraphicFramePr>
        <p:xfrm>
          <a:off x="2373406" y="2392285"/>
          <a:ext cx="3706850" cy="3398680"/>
        </p:xfrm>
        <a:graphic>
          <a:graphicData uri="http://schemas.openxmlformats.org/drawingml/2006/table">
            <a:tbl>
              <a:tblPr firstRow="1" bandRow="1">
                <a:noFill/>
                <a:tableStyleId>{0C176ACE-3FD7-4E53-8975-4324E7A89EA4}</a:tableStyleId>
              </a:tblPr>
              <a:tblGrid>
                <a:gridCol w="410125">
                  <a:extLst>
                    <a:ext uri="{9D8B030D-6E8A-4147-A177-3AD203B41FA5}">
                      <a16:colId xmlns:a16="http://schemas.microsoft.com/office/drawing/2014/main" val="20000"/>
                    </a:ext>
                  </a:extLst>
                </a:gridCol>
                <a:gridCol w="537875">
                  <a:extLst>
                    <a:ext uri="{9D8B030D-6E8A-4147-A177-3AD203B41FA5}">
                      <a16:colId xmlns:a16="http://schemas.microsoft.com/office/drawing/2014/main" val="20001"/>
                    </a:ext>
                  </a:extLst>
                </a:gridCol>
                <a:gridCol w="490800">
                  <a:extLst>
                    <a:ext uri="{9D8B030D-6E8A-4147-A177-3AD203B41FA5}">
                      <a16:colId xmlns:a16="http://schemas.microsoft.com/office/drawing/2014/main" val="20002"/>
                    </a:ext>
                  </a:extLst>
                </a:gridCol>
                <a:gridCol w="242025">
                  <a:extLst>
                    <a:ext uri="{9D8B030D-6E8A-4147-A177-3AD203B41FA5}">
                      <a16:colId xmlns:a16="http://schemas.microsoft.com/office/drawing/2014/main" val="20003"/>
                    </a:ext>
                  </a:extLst>
                </a:gridCol>
                <a:gridCol w="2026025">
                  <a:extLst>
                    <a:ext uri="{9D8B030D-6E8A-4147-A177-3AD203B41FA5}">
                      <a16:colId xmlns:a16="http://schemas.microsoft.com/office/drawing/2014/main" val="20004"/>
                    </a:ext>
                  </a:extLst>
                </a:gridCol>
              </a:tblGrid>
              <a:tr h="278125">
                <a:tc>
                  <a:txBody>
                    <a:bodyPr/>
                    <a:lstStyle/>
                    <a:p>
                      <a:pPr marL="0" marR="0" lvl="0" indent="0" algn="r" rtl="0">
                        <a:spcBef>
                          <a:spcPts val="0"/>
                        </a:spcBef>
                        <a:spcAft>
                          <a:spcPts val="0"/>
                        </a:spcAft>
                        <a:buNone/>
                      </a:pPr>
                      <a:r>
                        <a:rPr lang="en" sz="1500" u="none" strike="noStrike" cap="none">
                          <a:latin typeface="Courier New"/>
                          <a:ea typeface="Courier New"/>
                          <a:cs typeface="Courier New"/>
                          <a:sym typeface="Courier New"/>
                        </a:rPr>
                        <a:t>2</a:t>
                      </a:r>
                      <a:endParaRPr sz="1100"/>
                    </a:p>
                  </a:txBody>
                  <a:tcPr marL="68600" marR="68600" marT="34300" marB="34300">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2CC"/>
                    </a:solidFill>
                  </a:tcPr>
                </a:tc>
                <a:tc>
                  <a:txBody>
                    <a:bodyPr/>
                    <a:lstStyle/>
                    <a:p>
                      <a:pPr marL="0" marR="0" lvl="0" indent="0" algn="l" rtl="0">
                        <a:spcBef>
                          <a:spcPts val="0"/>
                        </a:spcBef>
                        <a:spcAft>
                          <a:spcPts val="0"/>
                        </a:spcAft>
                        <a:buNone/>
                      </a:pPr>
                      <a:r>
                        <a:rPr lang="en" sz="1500" u="none" strike="noStrike" cap="none">
                          <a:latin typeface="Courier New"/>
                          <a:ea typeface="Courier New"/>
                          <a:cs typeface="Courier New"/>
                          <a:sym typeface="Courier New"/>
                        </a:rPr>
                        <a:t>25</a:t>
                      </a:r>
                      <a:endParaRPr sz="1100"/>
                    </a:p>
                  </a:txBody>
                  <a:tcPr marL="68600" marR="68600" marT="34300" marB="34300">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2CC"/>
                    </a:solidFill>
                  </a:tcPr>
                </a:tc>
                <a:tc>
                  <a:txBody>
                    <a:bodyPr/>
                    <a:lstStyle/>
                    <a:p>
                      <a:pPr marL="0" marR="0" lvl="0" indent="0" algn="l" rtl="0">
                        <a:spcBef>
                          <a:spcPts val="0"/>
                        </a:spcBef>
                        <a:spcAft>
                          <a:spcPts val="0"/>
                        </a:spcAft>
                        <a:buNone/>
                      </a:pPr>
                      <a:endParaRPr sz="1500">
                        <a:latin typeface="Courier New"/>
                        <a:ea typeface="Courier New"/>
                        <a:cs typeface="Courier New"/>
                        <a:sym typeface="Courier New"/>
                      </a:endParaRPr>
                    </a:p>
                  </a:txBody>
                  <a:tcPr marL="68600" marR="68600" marT="34300" marB="343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400">
                        <a:latin typeface="Courier New"/>
                        <a:ea typeface="Courier New"/>
                        <a:cs typeface="Courier New"/>
                        <a:sym typeface="Courier New"/>
                      </a:endParaRPr>
                    </a:p>
                  </a:txBody>
                  <a:tcPr marL="68600" marR="68600" marT="34300" marB="343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400">
                        <a:latin typeface="Courier New"/>
                        <a:ea typeface="Courier New"/>
                        <a:cs typeface="Courier New"/>
                        <a:sym typeface="Courier New"/>
                      </a:endParaRPr>
                    </a:p>
                  </a:txBody>
                  <a:tcPr marL="68600" marR="68600" marT="34300" marB="343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278125">
                <a:tc>
                  <a:txBody>
                    <a:bodyPr/>
                    <a:lstStyle/>
                    <a:p>
                      <a:pPr marL="0" marR="0" lvl="0" indent="0" algn="r" rtl="0">
                        <a:spcBef>
                          <a:spcPts val="0"/>
                        </a:spcBef>
                        <a:spcAft>
                          <a:spcPts val="0"/>
                        </a:spcAft>
                        <a:buNone/>
                      </a:pPr>
                      <a:r>
                        <a:rPr lang="en" sz="1500">
                          <a:latin typeface="Courier New"/>
                          <a:ea typeface="Courier New"/>
                          <a:cs typeface="Courier New"/>
                          <a:sym typeface="Courier New"/>
                        </a:rPr>
                        <a:t>2</a:t>
                      </a:r>
                      <a:endParaRPr sz="1100"/>
                    </a:p>
                  </a:txBody>
                  <a:tcPr marL="68600" marR="68600" marT="34300" marB="34300">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2CC"/>
                    </a:solidFill>
                  </a:tcPr>
                </a:tc>
                <a:tc>
                  <a:txBody>
                    <a:bodyPr/>
                    <a:lstStyle/>
                    <a:p>
                      <a:pPr marL="0" marR="0" lvl="0" indent="0" algn="l" rtl="0">
                        <a:spcBef>
                          <a:spcPts val="0"/>
                        </a:spcBef>
                        <a:spcAft>
                          <a:spcPts val="0"/>
                        </a:spcAft>
                        <a:buNone/>
                      </a:pPr>
                      <a:r>
                        <a:rPr lang="en" sz="1500">
                          <a:latin typeface="Courier New"/>
                          <a:ea typeface="Courier New"/>
                          <a:cs typeface="Courier New"/>
                          <a:sym typeface="Courier New"/>
                        </a:rPr>
                        <a:t>12</a:t>
                      </a:r>
                      <a:endParaRPr sz="1100"/>
                    </a:p>
                  </a:txBody>
                  <a:tcPr marL="68600" marR="68600" marT="34300" marB="34300">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2CC"/>
                    </a:solidFill>
                  </a:tcPr>
                </a:tc>
                <a:tc>
                  <a:txBody>
                    <a:bodyPr/>
                    <a:lstStyle/>
                    <a:p>
                      <a:pPr marL="0" marR="0" lvl="0" indent="0" algn="r" rtl="0">
                        <a:spcBef>
                          <a:spcPts val="0"/>
                        </a:spcBef>
                        <a:spcAft>
                          <a:spcPts val="0"/>
                        </a:spcAft>
                        <a:buNone/>
                      </a:pPr>
                      <a:r>
                        <a:rPr lang="en" sz="1500" b="1">
                          <a:latin typeface="Courier New"/>
                          <a:ea typeface="Courier New"/>
                          <a:cs typeface="Courier New"/>
                          <a:sym typeface="Courier New"/>
                        </a:rPr>
                        <a:t>1</a:t>
                      </a:r>
                      <a:endParaRPr sz="1100"/>
                    </a:p>
                  </a:txBody>
                  <a:tcPr marL="68600" marR="68600" marT="34300" marB="343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7CAAC"/>
                    </a:solidFill>
                  </a:tcPr>
                </a:tc>
                <a:tc>
                  <a:txBody>
                    <a:bodyPr/>
                    <a:lstStyle/>
                    <a:p>
                      <a:pPr marL="0" marR="0" lvl="0" indent="0" algn="l" rtl="0">
                        <a:spcBef>
                          <a:spcPts val="0"/>
                        </a:spcBef>
                        <a:spcAft>
                          <a:spcPts val="0"/>
                        </a:spcAft>
                        <a:buNone/>
                      </a:pPr>
                      <a:r>
                        <a:rPr lang="en" sz="1400">
                          <a:latin typeface="Courier New"/>
                          <a:ea typeface="Courier New"/>
                          <a:cs typeface="Courier New"/>
                          <a:sym typeface="Courier New"/>
                        </a:rPr>
                        <a:t>🡨</a:t>
                      </a:r>
                      <a:endParaRPr sz="1400">
                        <a:latin typeface="Courier New"/>
                        <a:ea typeface="Courier New"/>
                        <a:cs typeface="Courier New"/>
                        <a:sym typeface="Courier New"/>
                      </a:endParaRPr>
                    </a:p>
                  </a:txBody>
                  <a:tcPr marL="68600" marR="68600" marT="34300" marB="343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 sz="1200">
                          <a:latin typeface="Courier New"/>
                          <a:ea typeface="Courier New"/>
                          <a:cs typeface="Courier New"/>
                          <a:sym typeface="Courier New"/>
                        </a:rPr>
                        <a:t>1</a:t>
                      </a:r>
                      <a:r>
                        <a:rPr lang="en" sz="1200" baseline="30000">
                          <a:latin typeface="Courier New"/>
                          <a:ea typeface="Courier New"/>
                          <a:cs typeface="Courier New"/>
                          <a:sym typeface="Courier New"/>
                        </a:rPr>
                        <a:t>st</a:t>
                      </a:r>
                      <a:r>
                        <a:rPr lang="en" sz="1200">
                          <a:latin typeface="Courier New"/>
                          <a:ea typeface="Courier New"/>
                          <a:cs typeface="Courier New"/>
                          <a:sym typeface="Courier New"/>
                        </a:rPr>
                        <a:t> Remainder</a:t>
                      </a:r>
                      <a:endParaRPr sz="1100"/>
                    </a:p>
                  </a:txBody>
                  <a:tcPr marL="68600" marR="68600" marT="34300" marB="343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278125">
                <a:tc>
                  <a:txBody>
                    <a:bodyPr/>
                    <a:lstStyle/>
                    <a:p>
                      <a:pPr marL="0" marR="0" lvl="0" indent="0" algn="r" rtl="0">
                        <a:spcBef>
                          <a:spcPts val="0"/>
                        </a:spcBef>
                        <a:spcAft>
                          <a:spcPts val="0"/>
                        </a:spcAft>
                        <a:buNone/>
                      </a:pPr>
                      <a:r>
                        <a:rPr lang="en" sz="1500">
                          <a:latin typeface="Courier New"/>
                          <a:ea typeface="Courier New"/>
                          <a:cs typeface="Courier New"/>
                          <a:sym typeface="Courier New"/>
                        </a:rPr>
                        <a:t>2</a:t>
                      </a:r>
                      <a:endParaRPr sz="1100"/>
                    </a:p>
                  </a:txBody>
                  <a:tcPr marL="68600" marR="68600" marT="34300" marB="34300">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2CC"/>
                    </a:solidFill>
                  </a:tcPr>
                </a:tc>
                <a:tc>
                  <a:txBody>
                    <a:bodyPr/>
                    <a:lstStyle/>
                    <a:p>
                      <a:pPr marL="0" marR="0" lvl="0" indent="0" algn="l" rtl="0">
                        <a:spcBef>
                          <a:spcPts val="0"/>
                        </a:spcBef>
                        <a:spcAft>
                          <a:spcPts val="0"/>
                        </a:spcAft>
                        <a:buNone/>
                      </a:pPr>
                      <a:r>
                        <a:rPr lang="en" sz="1500">
                          <a:latin typeface="Courier New"/>
                          <a:ea typeface="Courier New"/>
                          <a:cs typeface="Courier New"/>
                          <a:sym typeface="Courier New"/>
                        </a:rPr>
                        <a:t>6</a:t>
                      </a:r>
                      <a:endParaRPr sz="1100"/>
                    </a:p>
                  </a:txBody>
                  <a:tcPr marL="68600" marR="68600" marT="34300" marB="34300">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2CC"/>
                    </a:solidFill>
                  </a:tcPr>
                </a:tc>
                <a:tc>
                  <a:txBody>
                    <a:bodyPr/>
                    <a:lstStyle/>
                    <a:p>
                      <a:pPr marL="0" marR="0" lvl="0" indent="0" algn="r" rtl="0">
                        <a:spcBef>
                          <a:spcPts val="0"/>
                        </a:spcBef>
                        <a:spcAft>
                          <a:spcPts val="0"/>
                        </a:spcAft>
                        <a:buNone/>
                      </a:pPr>
                      <a:r>
                        <a:rPr lang="en" sz="1500" b="1">
                          <a:latin typeface="Courier New"/>
                          <a:ea typeface="Courier New"/>
                          <a:cs typeface="Courier New"/>
                          <a:sym typeface="Courier New"/>
                        </a:rPr>
                        <a:t>0</a:t>
                      </a:r>
                      <a:endParaRPr sz="1100"/>
                    </a:p>
                  </a:txBody>
                  <a:tcPr marL="68600" marR="68600" marT="34300" marB="343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7CAAC"/>
                    </a:solidFill>
                  </a:tcPr>
                </a:tc>
                <a:tc>
                  <a:txBody>
                    <a:bodyPr/>
                    <a:lstStyle/>
                    <a:p>
                      <a:pPr marL="0" marR="0" lvl="0" indent="0" algn="l" rtl="0">
                        <a:spcBef>
                          <a:spcPts val="0"/>
                        </a:spcBef>
                        <a:spcAft>
                          <a:spcPts val="0"/>
                        </a:spcAft>
                        <a:buNone/>
                      </a:pPr>
                      <a:r>
                        <a:rPr lang="en" sz="1400">
                          <a:latin typeface="Courier New"/>
                          <a:ea typeface="Courier New"/>
                          <a:cs typeface="Courier New"/>
                          <a:sym typeface="Courier New"/>
                        </a:rPr>
                        <a:t>🡨</a:t>
                      </a:r>
                      <a:endParaRPr sz="1400">
                        <a:latin typeface="Courier New"/>
                        <a:ea typeface="Courier New"/>
                        <a:cs typeface="Courier New"/>
                        <a:sym typeface="Courier New"/>
                      </a:endParaRPr>
                    </a:p>
                  </a:txBody>
                  <a:tcPr marL="68600" marR="68600" marT="34300" marB="343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 sz="1200">
                          <a:latin typeface="Courier New"/>
                          <a:ea typeface="Courier New"/>
                          <a:cs typeface="Courier New"/>
                          <a:sym typeface="Courier New"/>
                        </a:rPr>
                        <a:t>2</a:t>
                      </a:r>
                      <a:r>
                        <a:rPr lang="en" sz="1200" baseline="30000">
                          <a:latin typeface="Courier New"/>
                          <a:ea typeface="Courier New"/>
                          <a:cs typeface="Courier New"/>
                          <a:sym typeface="Courier New"/>
                        </a:rPr>
                        <a:t>nd</a:t>
                      </a:r>
                      <a:r>
                        <a:rPr lang="en" sz="1200">
                          <a:latin typeface="Courier New"/>
                          <a:ea typeface="Courier New"/>
                          <a:cs typeface="Courier New"/>
                          <a:sym typeface="Courier New"/>
                        </a:rPr>
                        <a:t> Remainder</a:t>
                      </a:r>
                      <a:endParaRPr sz="1100"/>
                    </a:p>
                  </a:txBody>
                  <a:tcPr marL="68600" marR="68600" marT="34300" marB="343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278125">
                <a:tc>
                  <a:txBody>
                    <a:bodyPr/>
                    <a:lstStyle/>
                    <a:p>
                      <a:pPr marL="0" marR="0" lvl="0" indent="0" algn="r" rtl="0">
                        <a:spcBef>
                          <a:spcPts val="0"/>
                        </a:spcBef>
                        <a:spcAft>
                          <a:spcPts val="0"/>
                        </a:spcAft>
                        <a:buNone/>
                      </a:pPr>
                      <a:r>
                        <a:rPr lang="en" sz="1500">
                          <a:latin typeface="Courier New"/>
                          <a:ea typeface="Courier New"/>
                          <a:cs typeface="Courier New"/>
                          <a:sym typeface="Courier New"/>
                        </a:rPr>
                        <a:t>2</a:t>
                      </a:r>
                      <a:endParaRPr sz="1100"/>
                    </a:p>
                  </a:txBody>
                  <a:tcPr marL="68600" marR="68600" marT="34300" marB="34300">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2CC"/>
                    </a:solidFill>
                  </a:tcPr>
                </a:tc>
                <a:tc>
                  <a:txBody>
                    <a:bodyPr/>
                    <a:lstStyle/>
                    <a:p>
                      <a:pPr marL="0" marR="0" lvl="0" indent="0" algn="l" rtl="0">
                        <a:spcBef>
                          <a:spcPts val="0"/>
                        </a:spcBef>
                        <a:spcAft>
                          <a:spcPts val="0"/>
                        </a:spcAft>
                        <a:buNone/>
                      </a:pPr>
                      <a:r>
                        <a:rPr lang="en" sz="1500">
                          <a:latin typeface="Courier New"/>
                          <a:ea typeface="Courier New"/>
                          <a:cs typeface="Courier New"/>
                          <a:sym typeface="Courier New"/>
                        </a:rPr>
                        <a:t>3</a:t>
                      </a:r>
                      <a:endParaRPr sz="1100"/>
                    </a:p>
                  </a:txBody>
                  <a:tcPr marL="68600" marR="68600" marT="34300" marB="34300">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2CC"/>
                    </a:solidFill>
                  </a:tcPr>
                </a:tc>
                <a:tc>
                  <a:txBody>
                    <a:bodyPr/>
                    <a:lstStyle/>
                    <a:p>
                      <a:pPr marL="0" marR="0" lvl="0" indent="0" algn="r" rtl="0">
                        <a:spcBef>
                          <a:spcPts val="0"/>
                        </a:spcBef>
                        <a:spcAft>
                          <a:spcPts val="0"/>
                        </a:spcAft>
                        <a:buNone/>
                      </a:pPr>
                      <a:r>
                        <a:rPr lang="en" sz="1500" b="1">
                          <a:latin typeface="Courier New"/>
                          <a:ea typeface="Courier New"/>
                          <a:cs typeface="Courier New"/>
                          <a:sym typeface="Courier New"/>
                        </a:rPr>
                        <a:t>0</a:t>
                      </a:r>
                      <a:endParaRPr sz="1100"/>
                    </a:p>
                  </a:txBody>
                  <a:tcPr marL="68600" marR="68600" marT="34300" marB="343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7CAAC"/>
                    </a:solidFill>
                  </a:tcPr>
                </a:tc>
                <a:tc>
                  <a:txBody>
                    <a:bodyPr/>
                    <a:lstStyle/>
                    <a:p>
                      <a:pPr marL="0" marR="0" lvl="0" indent="0" algn="l" rtl="0">
                        <a:spcBef>
                          <a:spcPts val="0"/>
                        </a:spcBef>
                        <a:spcAft>
                          <a:spcPts val="0"/>
                        </a:spcAft>
                        <a:buNone/>
                      </a:pPr>
                      <a:r>
                        <a:rPr lang="en" sz="1400">
                          <a:latin typeface="Courier New"/>
                          <a:ea typeface="Courier New"/>
                          <a:cs typeface="Courier New"/>
                          <a:sym typeface="Courier New"/>
                        </a:rPr>
                        <a:t>🡨</a:t>
                      </a:r>
                      <a:endParaRPr sz="1400">
                        <a:latin typeface="Courier New"/>
                        <a:ea typeface="Courier New"/>
                        <a:cs typeface="Courier New"/>
                        <a:sym typeface="Courier New"/>
                      </a:endParaRPr>
                    </a:p>
                  </a:txBody>
                  <a:tcPr marL="68600" marR="68600" marT="34300" marB="343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 sz="1200">
                          <a:latin typeface="Courier New"/>
                          <a:ea typeface="Courier New"/>
                          <a:cs typeface="Courier New"/>
                          <a:sym typeface="Courier New"/>
                        </a:rPr>
                        <a:t>3</a:t>
                      </a:r>
                      <a:r>
                        <a:rPr lang="en" sz="1200" baseline="30000">
                          <a:latin typeface="Courier New"/>
                          <a:ea typeface="Courier New"/>
                          <a:cs typeface="Courier New"/>
                          <a:sym typeface="Courier New"/>
                        </a:rPr>
                        <a:t>rd</a:t>
                      </a:r>
                      <a:r>
                        <a:rPr lang="en" sz="1200">
                          <a:latin typeface="Courier New"/>
                          <a:ea typeface="Courier New"/>
                          <a:cs typeface="Courier New"/>
                          <a:sym typeface="Courier New"/>
                        </a:rPr>
                        <a:t> Remainder</a:t>
                      </a:r>
                      <a:endParaRPr sz="1100"/>
                    </a:p>
                  </a:txBody>
                  <a:tcPr marL="68600" marR="68600" marT="34300" marB="343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278125">
                <a:tc>
                  <a:txBody>
                    <a:bodyPr/>
                    <a:lstStyle/>
                    <a:p>
                      <a:pPr marL="0" marR="0" lvl="0" indent="0" algn="r" rtl="0">
                        <a:spcBef>
                          <a:spcPts val="0"/>
                        </a:spcBef>
                        <a:spcAft>
                          <a:spcPts val="0"/>
                        </a:spcAft>
                        <a:buNone/>
                      </a:pPr>
                      <a:r>
                        <a:rPr lang="en" sz="1500">
                          <a:latin typeface="Courier New"/>
                          <a:ea typeface="Courier New"/>
                          <a:cs typeface="Courier New"/>
                          <a:sym typeface="Courier New"/>
                        </a:rPr>
                        <a:t>2</a:t>
                      </a:r>
                      <a:endParaRPr sz="1100"/>
                    </a:p>
                  </a:txBody>
                  <a:tcPr marL="68600" marR="68600" marT="34300" marB="34300">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2CC"/>
                    </a:solidFill>
                  </a:tcPr>
                </a:tc>
                <a:tc>
                  <a:txBody>
                    <a:bodyPr/>
                    <a:lstStyle/>
                    <a:p>
                      <a:pPr marL="0" marR="0" lvl="0" indent="0" algn="l" rtl="0">
                        <a:spcBef>
                          <a:spcPts val="0"/>
                        </a:spcBef>
                        <a:spcAft>
                          <a:spcPts val="0"/>
                        </a:spcAft>
                        <a:buNone/>
                      </a:pPr>
                      <a:r>
                        <a:rPr lang="en" sz="1500">
                          <a:latin typeface="Courier New"/>
                          <a:ea typeface="Courier New"/>
                          <a:cs typeface="Courier New"/>
                          <a:sym typeface="Courier New"/>
                        </a:rPr>
                        <a:t>1</a:t>
                      </a:r>
                      <a:endParaRPr sz="1100"/>
                    </a:p>
                  </a:txBody>
                  <a:tcPr marL="68600" marR="68600" marT="34300" marB="34300">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2CC"/>
                    </a:solidFill>
                  </a:tcPr>
                </a:tc>
                <a:tc>
                  <a:txBody>
                    <a:bodyPr/>
                    <a:lstStyle/>
                    <a:p>
                      <a:pPr marL="0" marR="0" lvl="0" indent="0" algn="r" rtl="0">
                        <a:spcBef>
                          <a:spcPts val="0"/>
                        </a:spcBef>
                        <a:spcAft>
                          <a:spcPts val="0"/>
                        </a:spcAft>
                        <a:buNone/>
                      </a:pPr>
                      <a:r>
                        <a:rPr lang="en" sz="1500" b="1">
                          <a:latin typeface="Courier New"/>
                          <a:ea typeface="Courier New"/>
                          <a:cs typeface="Courier New"/>
                          <a:sym typeface="Courier New"/>
                        </a:rPr>
                        <a:t>1</a:t>
                      </a:r>
                      <a:endParaRPr sz="1100"/>
                    </a:p>
                  </a:txBody>
                  <a:tcPr marL="68600" marR="68600" marT="34300" marB="343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7CAAC"/>
                    </a:solidFill>
                  </a:tcPr>
                </a:tc>
                <a:tc>
                  <a:txBody>
                    <a:bodyPr/>
                    <a:lstStyle/>
                    <a:p>
                      <a:pPr marL="0" marR="0" lvl="0" indent="0" algn="l" rtl="0">
                        <a:spcBef>
                          <a:spcPts val="0"/>
                        </a:spcBef>
                        <a:spcAft>
                          <a:spcPts val="0"/>
                        </a:spcAft>
                        <a:buNone/>
                      </a:pPr>
                      <a:r>
                        <a:rPr lang="en" sz="1400">
                          <a:latin typeface="Courier New"/>
                          <a:ea typeface="Courier New"/>
                          <a:cs typeface="Courier New"/>
                          <a:sym typeface="Courier New"/>
                        </a:rPr>
                        <a:t>🡨</a:t>
                      </a:r>
                      <a:endParaRPr sz="1400">
                        <a:latin typeface="Courier New"/>
                        <a:ea typeface="Courier New"/>
                        <a:cs typeface="Courier New"/>
                        <a:sym typeface="Courier New"/>
                      </a:endParaRPr>
                    </a:p>
                  </a:txBody>
                  <a:tcPr marL="68600" marR="68600" marT="34300" marB="343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 sz="1200">
                          <a:latin typeface="Courier New"/>
                          <a:ea typeface="Courier New"/>
                          <a:cs typeface="Courier New"/>
                          <a:sym typeface="Courier New"/>
                        </a:rPr>
                        <a:t>4</a:t>
                      </a:r>
                      <a:r>
                        <a:rPr lang="en" sz="1200" baseline="30000">
                          <a:latin typeface="Courier New"/>
                          <a:ea typeface="Courier New"/>
                          <a:cs typeface="Courier New"/>
                          <a:sym typeface="Courier New"/>
                        </a:rPr>
                        <a:t>th</a:t>
                      </a:r>
                      <a:r>
                        <a:rPr lang="en" sz="1200">
                          <a:latin typeface="Courier New"/>
                          <a:ea typeface="Courier New"/>
                          <a:cs typeface="Courier New"/>
                          <a:sym typeface="Courier New"/>
                        </a:rPr>
                        <a:t> Remainder</a:t>
                      </a:r>
                      <a:endParaRPr sz="1100"/>
                    </a:p>
                  </a:txBody>
                  <a:tcPr marL="68600" marR="68600" marT="34300" marB="343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278125">
                <a:tc>
                  <a:txBody>
                    <a:bodyPr/>
                    <a:lstStyle/>
                    <a:p>
                      <a:pPr marL="0" marR="0" lvl="0" indent="0" algn="l" rtl="0">
                        <a:spcBef>
                          <a:spcPts val="0"/>
                        </a:spcBef>
                        <a:spcAft>
                          <a:spcPts val="0"/>
                        </a:spcAft>
                        <a:buNone/>
                      </a:pPr>
                      <a:endParaRPr sz="1500">
                        <a:latin typeface="Courier New"/>
                        <a:ea typeface="Courier New"/>
                        <a:cs typeface="Courier New"/>
                        <a:sym typeface="Courier New"/>
                      </a:endParaRPr>
                    </a:p>
                  </a:txBody>
                  <a:tcPr marL="68600" marR="68600" marT="34300" marB="34300">
                    <a:lnL w="9525" cap="flat" cmpd="sng">
                      <a:solidFill>
                        <a:srgbClr val="000000">
                          <a:alpha val="0"/>
                        </a:srgbClr>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2CC"/>
                    </a:solidFill>
                  </a:tcPr>
                </a:tc>
                <a:tc>
                  <a:txBody>
                    <a:bodyPr/>
                    <a:lstStyle/>
                    <a:p>
                      <a:pPr marL="0" marR="0" lvl="0" indent="0" algn="l" rtl="0">
                        <a:spcBef>
                          <a:spcPts val="0"/>
                        </a:spcBef>
                        <a:spcAft>
                          <a:spcPts val="0"/>
                        </a:spcAft>
                        <a:buNone/>
                      </a:pPr>
                      <a:r>
                        <a:rPr lang="en" sz="1500">
                          <a:latin typeface="Courier New"/>
                          <a:ea typeface="Courier New"/>
                          <a:cs typeface="Courier New"/>
                          <a:sym typeface="Courier New"/>
                        </a:rPr>
                        <a:t>0</a:t>
                      </a:r>
                      <a:endParaRPr sz="1100"/>
                    </a:p>
                  </a:txBody>
                  <a:tcPr marL="68600" marR="68600" marT="34300" marB="34300">
                    <a:lnL w="12700" cap="flat" cmpd="sng">
                      <a:solidFill>
                        <a:schemeClr val="dk1"/>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2CC"/>
                    </a:solidFill>
                  </a:tcPr>
                </a:tc>
                <a:tc>
                  <a:txBody>
                    <a:bodyPr/>
                    <a:lstStyle/>
                    <a:p>
                      <a:pPr marL="0" marR="0" lvl="0" indent="0" algn="r" rtl="0">
                        <a:spcBef>
                          <a:spcPts val="0"/>
                        </a:spcBef>
                        <a:spcAft>
                          <a:spcPts val="0"/>
                        </a:spcAft>
                        <a:buNone/>
                      </a:pPr>
                      <a:r>
                        <a:rPr lang="en" sz="1500" b="1">
                          <a:latin typeface="Courier New"/>
                          <a:ea typeface="Courier New"/>
                          <a:cs typeface="Courier New"/>
                          <a:sym typeface="Courier New"/>
                        </a:rPr>
                        <a:t>1</a:t>
                      </a:r>
                      <a:endParaRPr sz="1100"/>
                    </a:p>
                  </a:txBody>
                  <a:tcPr marL="68600" marR="68600" marT="34300" marB="343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7CAAC"/>
                    </a:solidFill>
                  </a:tcPr>
                </a:tc>
                <a:tc>
                  <a:txBody>
                    <a:bodyPr/>
                    <a:lstStyle/>
                    <a:p>
                      <a:pPr marL="0" marR="0" lvl="0" indent="0" algn="l" rtl="0">
                        <a:spcBef>
                          <a:spcPts val="0"/>
                        </a:spcBef>
                        <a:spcAft>
                          <a:spcPts val="0"/>
                        </a:spcAft>
                        <a:buNone/>
                      </a:pPr>
                      <a:r>
                        <a:rPr lang="en" sz="1400">
                          <a:latin typeface="Courier New"/>
                          <a:ea typeface="Courier New"/>
                          <a:cs typeface="Courier New"/>
                          <a:sym typeface="Courier New"/>
                        </a:rPr>
                        <a:t>🡨</a:t>
                      </a:r>
                      <a:endParaRPr sz="1400">
                        <a:latin typeface="Courier New"/>
                        <a:ea typeface="Courier New"/>
                        <a:cs typeface="Courier New"/>
                        <a:sym typeface="Courier New"/>
                      </a:endParaRPr>
                    </a:p>
                  </a:txBody>
                  <a:tcPr marL="68600" marR="68600" marT="34300" marB="343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 sz="1200">
                          <a:latin typeface="Courier New"/>
                          <a:ea typeface="Courier New"/>
                          <a:cs typeface="Courier New"/>
                          <a:sym typeface="Courier New"/>
                        </a:rPr>
                        <a:t>5</a:t>
                      </a:r>
                      <a:r>
                        <a:rPr lang="en" sz="1200" baseline="30000">
                          <a:latin typeface="Courier New"/>
                          <a:ea typeface="Courier New"/>
                          <a:cs typeface="Courier New"/>
                          <a:sym typeface="Courier New"/>
                        </a:rPr>
                        <a:t>th</a:t>
                      </a:r>
                      <a:r>
                        <a:rPr lang="en" sz="1200">
                          <a:latin typeface="Courier New"/>
                          <a:ea typeface="Courier New"/>
                          <a:cs typeface="Courier New"/>
                          <a:sym typeface="Courier New"/>
                        </a:rPr>
                        <a:t> Remainder</a:t>
                      </a:r>
                      <a:endParaRPr sz="1100"/>
                    </a:p>
                  </a:txBody>
                  <a:tcPr marL="68600" marR="68600" marT="34300" marB="343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r h="278125">
                <a:tc>
                  <a:txBody>
                    <a:bodyPr/>
                    <a:lstStyle/>
                    <a:p>
                      <a:pPr marL="0" marR="0" lvl="0" indent="0" algn="l" rtl="0">
                        <a:spcBef>
                          <a:spcPts val="0"/>
                        </a:spcBef>
                        <a:spcAft>
                          <a:spcPts val="0"/>
                        </a:spcAft>
                        <a:buNone/>
                      </a:pPr>
                      <a:endParaRPr sz="1400">
                        <a:latin typeface="Courier New"/>
                        <a:ea typeface="Courier New"/>
                        <a:cs typeface="Courier New"/>
                        <a:sym typeface="Courier New"/>
                      </a:endParaRPr>
                    </a:p>
                  </a:txBody>
                  <a:tcPr marL="68600" marR="68600" marT="34300" marB="343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1400">
                        <a:latin typeface="Courier New"/>
                        <a:ea typeface="Courier New"/>
                        <a:cs typeface="Courier New"/>
                        <a:sym typeface="Courier New"/>
                      </a:endParaRPr>
                    </a:p>
                  </a:txBody>
                  <a:tcPr marL="68600" marR="68600" marT="34300" marB="343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3">
                  <a:txBody>
                    <a:bodyPr/>
                    <a:lstStyle/>
                    <a:p>
                      <a:pPr marL="0" marR="0" lvl="0" indent="0" algn="l" rtl="0">
                        <a:spcBef>
                          <a:spcPts val="0"/>
                        </a:spcBef>
                        <a:spcAft>
                          <a:spcPts val="0"/>
                        </a:spcAft>
                        <a:buNone/>
                      </a:pPr>
                      <a:r>
                        <a:rPr lang="en" sz="1400" b="1">
                          <a:solidFill>
                            <a:schemeClr val="accent2"/>
                          </a:solidFill>
                          <a:latin typeface="Courier New"/>
                          <a:ea typeface="Courier New"/>
                          <a:cs typeface="Courier New"/>
                          <a:sym typeface="Courier New"/>
                        </a:rPr>
                        <a:t>Read Upwards</a:t>
                      </a:r>
                      <a:endParaRPr sz="1100"/>
                    </a:p>
                  </a:txBody>
                  <a:tcPr marL="68600" marR="68600" marT="34300" marB="343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278125">
                <a:tc>
                  <a:txBody>
                    <a:bodyPr/>
                    <a:lstStyle/>
                    <a:p>
                      <a:pPr marL="0" marR="0" lvl="0" indent="0" algn="l" rtl="0">
                        <a:spcBef>
                          <a:spcPts val="0"/>
                        </a:spcBef>
                        <a:spcAft>
                          <a:spcPts val="0"/>
                        </a:spcAft>
                        <a:buNone/>
                      </a:pPr>
                      <a:endParaRPr sz="1800">
                        <a:latin typeface="Courier New"/>
                        <a:ea typeface="Courier New"/>
                        <a:cs typeface="Courier New"/>
                        <a:sym typeface="Courier New"/>
                      </a:endParaRPr>
                    </a:p>
                  </a:txBody>
                  <a:tcPr marL="68600" marR="68600" marT="34300" marB="343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4">
                  <a:txBody>
                    <a:bodyPr/>
                    <a:lstStyle/>
                    <a:p>
                      <a:pPr marL="0" marR="0" lvl="0" indent="0" algn="l" rtl="0">
                        <a:spcBef>
                          <a:spcPts val="0"/>
                        </a:spcBef>
                        <a:spcAft>
                          <a:spcPts val="0"/>
                        </a:spcAft>
                        <a:buNone/>
                      </a:pPr>
                      <a:r>
                        <a:rPr lang="en" sz="1800" b="1">
                          <a:latin typeface="Courier New"/>
                          <a:ea typeface="Courier New"/>
                          <a:cs typeface="Courier New"/>
                          <a:sym typeface="Courier New"/>
                        </a:rPr>
                        <a:t>Binary Number = 11001</a:t>
                      </a:r>
                      <a:endParaRPr sz="1100"/>
                    </a:p>
                  </a:txBody>
                  <a:tcPr marL="68600" marR="68600" marT="34300" marB="34300">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bl>
          </a:graphicData>
        </a:graphic>
      </p:graphicFrame>
      <p:cxnSp>
        <p:nvCxnSpPr>
          <p:cNvPr id="243" name="Google Shape;243;p44"/>
          <p:cNvCxnSpPr/>
          <p:nvPr/>
        </p:nvCxnSpPr>
        <p:spPr>
          <a:xfrm rot="10800000">
            <a:off x="3556750" y="2729753"/>
            <a:ext cx="0" cy="1378323"/>
          </a:xfrm>
          <a:prstGeom prst="straightConnector1">
            <a:avLst/>
          </a:prstGeom>
          <a:noFill/>
          <a:ln w="38100" cap="flat" cmpd="sng">
            <a:solidFill>
              <a:schemeClr val="accent2"/>
            </a:solidFill>
            <a:prstDash val="solid"/>
            <a:miter lim="800000"/>
            <a:headEnd type="none" w="sm" len="sm"/>
            <a:tailEnd type="triangl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7"/>
        <p:cNvGrpSpPr/>
        <p:nvPr/>
      </p:nvGrpSpPr>
      <p:grpSpPr>
        <a:xfrm>
          <a:off x="0" y="0"/>
          <a:ext cx="0" cy="0"/>
          <a:chOff x="0" y="0"/>
          <a:chExt cx="0" cy="0"/>
        </a:xfrm>
      </p:grpSpPr>
      <p:pic>
        <p:nvPicPr>
          <p:cNvPr id="248" name="Google Shape;248;p45"/>
          <p:cNvPicPr preferRelativeResize="0"/>
          <p:nvPr/>
        </p:nvPicPr>
        <p:blipFill rotWithShape="1">
          <a:blip r:embed="rId3">
            <a:alphaModFix/>
          </a:blip>
          <a:srcRect/>
          <a:stretch/>
        </p:blipFill>
        <p:spPr>
          <a:xfrm>
            <a:off x="1152573" y="1632562"/>
            <a:ext cx="4092728" cy="1878379"/>
          </a:xfrm>
          <a:prstGeom prst="rect">
            <a:avLst/>
          </a:prstGeom>
          <a:noFill/>
          <a:ln>
            <a:noFill/>
          </a:ln>
        </p:spPr>
      </p:pic>
      <p:pic>
        <p:nvPicPr>
          <p:cNvPr id="249" name="Google Shape;249;p45" descr="Glasses"/>
          <p:cNvPicPr preferRelativeResize="0"/>
          <p:nvPr/>
        </p:nvPicPr>
        <p:blipFill rotWithShape="1">
          <a:blip r:embed="rId4">
            <a:alphaModFix/>
          </a:blip>
          <a:srcRect/>
          <a:stretch/>
        </p:blipFill>
        <p:spPr>
          <a:xfrm>
            <a:off x="5448680" y="1300377"/>
            <a:ext cx="2542746" cy="2542746"/>
          </a:xfrm>
          <a:prstGeom prst="rect">
            <a:avLst/>
          </a:prstGeom>
          <a:noFill/>
          <a:ln>
            <a:noFill/>
          </a:ln>
        </p:spPr>
      </p:pic>
      <p:sp>
        <p:nvSpPr>
          <p:cNvPr id="250" name="Google Shape;250;p45"/>
          <p:cNvSpPr txBox="1"/>
          <p:nvPr/>
        </p:nvSpPr>
        <p:spPr>
          <a:xfrm>
            <a:off x="1332035" y="1441939"/>
            <a:ext cx="6110654" cy="276999"/>
          </a:xfrm>
          <a:prstGeom prst="rect">
            <a:avLst/>
          </a:prstGeom>
          <a:noFill/>
          <a:ln>
            <a:noFill/>
          </a:ln>
        </p:spPr>
        <p:txBody>
          <a:bodyPr spcFirstLastPara="1" wrap="square" lIns="68575" tIns="34275" rIns="68575" bIns="34275" anchor="t" anchorCtr="0">
            <a:noAutofit/>
          </a:bodyPr>
          <a:lstStyle/>
          <a:p>
            <a:pPr marL="0" marR="0" lvl="0" indent="0" algn="just" rtl="1">
              <a:spcBef>
                <a:spcPts val="0"/>
              </a:spcBef>
              <a:spcAft>
                <a:spcPts val="0"/>
              </a:spcAft>
              <a:buNone/>
            </a:pPr>
            <a:endParaRPr sz="1400">
              <a:solidFill>
                <a:schemeClr val="dk1"/>
              </a:solidFill>
              <a:latin typeface="Calibri"/>
              <a:ea typeface="Calibri"/>
              <a:cs typeface="Calibri"/>
              <a:sym typeface="Calibri"/>
            </a:endParaRPr>
          </a:p>
        </p:txBody>
      </p:sp>
      <p:sp>
        <p:nvSpPr>
          <p:cNvPr id="251" name="Google Shape;251;p45"/>
          <p:cNvSpPr txBox="1"/>
          <p:nvPr/>
        </p:nvSpPr>
        <p:spPr>
          <a:xfrm>
            <a:off x="1305053" y="1161865"/>
            <a:ext cx="6110654" cy="577081"/>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en" sz="1800" b="1">
                <a:solidFill>
                  <a:schemeClr val="dk1"/>
                </a:solidFill>
                <a:latin typeface="Open Sans"/>
                <a:ea typeface="Open Sans"/>
                <a:cs typeface="Open Sans"/>
                <a:sym typeface="Open Sans"/>
              </a:rPr>
              <a:t>‌Binary Number System</a:t>
            </a:r>
            <a:endParaRPr sz="1100"/>
          </a:p>
          <a:p>
            <a:pPr marL="0" marR="0" lvl="0" indent="0" algn="just" rtl="0">
              <a:spcBef>
                <a:spcPts val="0"/>
              </a:spcBef>
              <a:spcAft>
                <a:spcPts val="0"/>
              </a:spcAft>
              <a:buNone/>
            </a:pPr>
            <a:endParaRPr sz="1500">
              <a:solidFill>
                <a:schemeClr val="dk1"/>
              </a:solidFill>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6"/>
          <p:cNvSpPr txBox="1"/>
          <p:nvPr/>
        </p:nvSpPr>
        <p:spPr>
          <a:xfrm>
            <a:off x="895006" y="2329375"/>
            <a:ext cx="6110654" cy="692497"/>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en" sz="1400">
                <a:solidFill>
                  <a:schemeClr val="dk1"/>
                </a:solidFill>
                <a:latin typeface="Open Sans"/>
                <a:ea typeface="Open Sans"/>
                <a:cs typeface="Open Sans"/>
                <a:sym typeface="Open Sans"/>
              </a:rPr>
              <a:t>To understand what happens to a program when we run it, we need to understand the hardware organization of a typical system, which is shown in the next slide.</a:t>
            </a:r>
            <a:endParaRPr sz="1100"/>
          </a:p>
        </p:txBody>
      </p:sp>
      <p:sp>
        <p:nvSpPr>
          <p:cNvPr id="257" name="Google Shape;257;p46"/>
          <p:cNvSpPr txBox="1"/>
          <p:nvPr/>
        </p:nvSpPr>
        <p:spPr>
          <a:xfrm>
            <a:off x="841130" y="1383742"/>
            <a:ext cx="6110654" cy="346249"/>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en" sz="1800" b="1">
                <a:solidFill>
                  <a:schemeClr val="dk1"/>
                </a:solidFill>
                <a:latin typeface="Open Sans"/>
                <a:ea typeface="Open Sans"/>
                <a:cs typeface="Open Sans"/>
                <a:sym typeface="Open Sans"/>
              </a:rPr>
              <a:t>‌Computer Hardware</a:t>
            </a:r>
            <a:endParaRPr sz="1800" b="1">
              <a:solidFill>
                <a:schemeClr val="dk1"/>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2" name="Google Shape;262;p47"/>
          <p:cNvPicPr preferRelativeResize="0"/>
          <p:nvPr/>
        </p:nvPicPr>
        <p:blipFill rotWithShape="1">
          <a:blip r:embed="rId3">
            <a:alphaModFix/>
          </a:blip>
          <a:srcRect/>
          <a:stretch/>
        </p:blipFill>
        <p:spPr>
          <a:xfrm>
            <a:off x="2363030" y="1050788"/>
            <a:ext cx="5651416" cy="399131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8"/>
          <p:cNvSpPr txBox="1"/>
          <p:nvPr/>
        </p:nvSpPr>
        <p:spPr>
          <a:xfrm>
            <a:off x="1173774" y="1704155"/>
            <a:ext cx="5368221" cy="2354491"/>
          </a:xfrm>
          <a:prstGeom prst="rect">
            <a:avLst/>
          </a:prstGeom>
          <a:noFill/>
          <a:ln>
            <a:noFill/>
          </a:ln>
        </p:spPr>
        <p:txBody>
          <a:bodyPr spcFirstLastPara="1" wrap="square" lIns="68575" tIns="34275" rIns="68575" bIns="34275" anchor="t" anchorCtr="0">
            <a:noAutofit/>
          </a:bodyPr>
          <a:lstStyle/>
          <a:p>
            <a:pPr marL="215900" marR="0" lvl="0" indent="-215900" algn="just" rtl="0">
              <a:spcBef>
                <a:spcPts val="0"/>
              </a:spcBef>
              <a:spcAft>
                <a:spcPts val="0"/>
              </a:spcAft>
              <a:buClr>
                <a:schemeClr val="dk1"/>
              </a:buClr>
              <a:buSzPts val="1400"/>
              <a:buFont typeface="Arial"/>
              <a:buChar char="•"/>
            </a:pPr>
            <a:r>
              <a:rPr lang="en" sz="1400">
                <a:solidFill>
                  <a:schemeClr val="dk1"/>
                </a:solidFill>
                <a:latin typeface="Open Sans"/>
                <a:ea typeface="Open Sans"/>
                <a:cs typeface="Open Sans"/>
                <a:sym typeface="Open Sans"/>
              </a:rPr>
              <a:t>Running throughout the system is a collection of electrical conduits called buses that carry bytes of information back and forth between the components. </a:t>
            </a:r>
            <a:endParaRPr sz="1100"/>
          </a:p>
          <a:p>
            <a:pPr marL="215900" marR="0" lvl="0" indent="-127000" algn="just" rtl="0">
              <a:spcBef>
                <a:spcPts val="0"/>
              </a:spcBef>
              <a:spcAft>
                <a:spcPts val="0"/>
              </a:spcAft>
              <a:buClr>
                <a:schemeClr val="dk1"/>
              </a:buClr>
              <a:buSzPts val="1400"/>
              <a:buFont typeface="Arial"/>
              <a:buNone/>
            </a:pPr>
            <a:endParaRPr sz="1400">
              <a:solidFill>
                <a:schemeClr val="dk1"/>
              </a:solidFill>
              <a:latin typeface="Open Sans"/>
              <a:ea typeface="Open Sans"/>
              <a:cs typeface="Open Sans"/>
              <a:sym typeface="Open Sans"/>
            </a:endParaRPr>
          </a:p>
          <a:p>
            <a:pPr marL="215900" marR="0" lvl="0" indent="-215900" algn="just" rtl="0">
              <a:spcBef>
                <a:spcPts val="0"/>
              </a:spcBef>
              <a:spcAft>
                <a:spcPts val="0"/>
              </a:spcAft>
              <a:buClr>
                <a:schemeClr val="dk1"/>
              </a:buClr>
              <a:buSzPts val="1400"/>
              <a:buFont typeface="Arial"/>
              <a:buChar char="•"/>
            </a:pPr>
            <a:r>
              <a:rPr lang="en" sz="1400">
                <a:solidFill>
                  <a:schemeClr val="dk1"/>
                </a:solidFill>
                <a:latin typeface="Open Sans"/>
                <a:ea typeface="Open Sans"/>
                <a:cs typeface="Open Sans"/>
                <a:sym typeface="Open Sans"/>
              </a:rPr>
              <a:t>Buses are typically designed to transfer fixed-sized chunks of bytes known as words. The number of bytes in a word (the word size) is a fundamental system parameter that varies across systems. </a:t>
            </a:r>
            <a:endParaRPr sz="1100"/>
          </a:p>
          <a:p>
            <a:pPr marL="215900" marR="0" lvl="0" indent="-127000" algn="just" rtl="0">
              <a:spcBef>
                <a:spcPts val="0"/>
              </a:spcBef>
              <a:spcAft>
                <a:spcPts val="0"/>
              </a:spcAft>
              <a:buClr>
                <a:schemeClr val="dk1"/>
              </a:buClr>
              <a:buSzPts val="1400"/>
              <a:buFont typeface="Arial"/>
              <a:buNone/>
            </a:pPr>
            <a:endParaRPr sz="1400">
              <a:solidFill>
                <a:schemeClr val="dk1"/>
              </a:solidFill>
              <a:latin typeface="Open Sans"/>
              <a:ea typeface="Open Sans"/>
              <a:cs typeface="Open Sans"/>
              <a:sym typeface="Open Sans"/>
            </a:endParaRPr>
          </a:p>
          <a:p>
            <a:pPr marL="215900" marR="0" lvl="0" indent="-215900" algn="just" rtl="0">
              <a:spcBef>
                <a:spcPts val="0"/>
              </a:spcBef>
              <a:spcAft>
                <a:spcPts val="0"/>
              </a:spcAft>
              <a:buClr>
                <a:schemeClr val="dk1"/>
              </a:buClr>
              <a:buSzPts val="1400"/>
              <a:buFont typeface="Arial"/>
              <a:buChar char="•"/>
            </a:pPr>
            <a:r>
              <a:rPr lang="en" sz="1400">
                <a:solidFill>
                  <a:schemeClr val="dk1"/>
                </a:solidFill>
                <a:latin typeface="Open Sans"/>
                <a:ea typeface="Open Sans"/>
                <a:cs typeface="Open Sans"/>
                <a:sym typeface="Open Sans"/>
              </a:rPr>
              <a:t>Most machines today have word sizes of either 4 bytes (32 bits) or 8 bytes (64 bits).</a:t>
            </a:r>
            <a:endParaRPr sz="1100"/>
          </a:p>
        </p:txBody>
      </p:sp>
      <p:sp>
        <p:nvSpPr>
          <p:cNvPr id="268" name="Google Shape;268;p48"/>
          <p:cNvSpPr txBox="1"/>
          <p:nvPr/>
        </p:nvSpPr>
        <p:spPr>
          <a:xfrm>
            <a:off x="1173773" y="1209989"/>
            <a:ext cx="1365663" cy="34624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b="1">
                <a:solidFill>
                  <a:schemeClr val="dk1"/>
                </a:solidFill>
                <a:latin typeface="Open Sans"/>
                <a:ea typeface="Open Sans"/>
                <a:cs typeface="Open Sans"/>
                <a:sym typeface="Open Sans"/>
              </a:rPr>
              <a:t>Buses</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9"/>
          <p:cNvSpPr txBox="1"/>
          <p:nvPr/>
        </p:nvSpPr>
        <p:spPr>
          <a:xfrm>
            <a:off x="1173774" y="1556238"/>
            <a:ext cx="5381667" cy="2769989"/>
          </a:xfrm>
          <a:prstGeom prst="rect">
            <a:avLst/>
          </a:prstGeom>
          <a:noFill/>
          <a:ln>
            <a:noFill/>
          </a:ln>
        </p:spPr>
        <p:txBody>
          <a:bodyPr spcFirstLastPara="1" wrap="square" lIns="68575" tIns="34275" rIns="68575" bIns="34275" anchor="t" anchorCtr="0">
            <a:noAutofit/>
          </a:bodyPr>
          <a:lstStyle/>
          <a:p>
            <a:pPr marL="215900" marR="0" lvl="0" indent="-215900" algn="just" rtl="0">
              <a:spcBef>
                <a:spcPts val="0"/>
              </a:spcBef>
              <a:spcAft>
                <a:spcPts val="0"/>
              </a:spcAft>
              <a:buClr>
                <a:schemeClr val="dk1"/>
              </a:buClr>
              <a:buSzPts val="1400"/>
              <a:buFont typeface="Arial"/>
              <a:buChar char="•"/>
            </a:pPr>
            <a:r>
              <a:rPr lang="en" sz="1400">
                <a:solidFill>
                  <a:schemeClr val="dk1"/>
                </a:solidFill>
                <a:latin typeface="Open Sans"/>
                <a:ea typeface="Open Sans"/>
                <a:cs typeface="Open Sans"/>
                <a:sym typeface="Open Sans"/>
              </a:rPr>
              <a:t>Input/output (I/O) devices are the system’s connection to the external world.</a:t>
            </a:r>
            <a:endParaRPr sz="1100"/>
          </a:p>
          <a:p>
            <a:pPr marL="215900" marR="0" lvl="0" indent="-127000" algn="just" rtl="0">
              <a:spcBef>
                <a:spcPts val="0"/>
              </a:spcBef>
              <a:spcAft>
                <a:spcPts val="0"/>
              </a:spcAft>
              <a:buClr>
                <a:schemeClr val="dk1"/>
              </a:buClr>
              <a:buSzPts val="1400"/>
              <a:buFont typeface="Arial"/>
              <a:buNone/>
            </a:pPr>
            <a:endParaRPr sz="1400">
              <a:solidFill>
                <a:schemeClr val="dk1"/>
              </a:solidFill>
              <a:latin typeface="Open Sans"/>
              <a:ea typeface="Open Sans"/>
              <a:cs typeface="Open Sans"/>
              <a:sym typeface="Open Sans"/>
            </a:endParaRPr>
          </a:p>
          <a:p>
            <a:pPr marL="215900" marR="0" lvl="0" indent="-215900" algn="just" rtl="0">
              <a:spcBef>
                <a:spcPts val="0"/>
              </a:spcBef>
              <a:spcAft>
                <a:spcPts val="0"/>
              </a:spcAft>
              <a:buClr>
                <a:schemeClr val="dk1"/>
              </a:buClr>
              <a:buSzPts val="1400"/>
              <a:buFont typeface="Arial"/>
              <a:buChar char="•"/>
            </a:pPr>
            <a:r>
              <a:rPr lang="en" sz="1400">
                <a:solidFill>
                  <a:schemeClr val="dk1"/>
                </a:solidFill>
                <a:latin typeface="Open Sans"/>
                <a:ea typeface="Open Sans"/>
                <a:cs typeface="Open Sans"/>
                <a:sym typeface="Open Sans"/>
              </a:rPr>
              <a:t>Each I/O device is connected to the I/O bus by either a controller or an adapter.</a:t>
            </a:r>
            <a:endParaRPr sz="1100"/>
          </a:p>
          <a:p>
            <a:pPr marL="215900" marR="0" lvl="0" indent="-127000" algn="just" rtl="0">
              <a:spcBef>
                <a:spcPts val="0"/>
              </a:spcBef>
              <a:spcAft>
                <a:spcPts val="0"/>
              </a:spcAft>
              <a:buClr>
                <a:schemeClr val="dk1"/>
              </a:buClr>
              <a:buSzPts val="1400"/>
              <a:buFont typeface="Arial"/>
              <a:buNone/>
            </a:pPr>
            <a:endParaRPr sz="1400">
              <a:solidFill>
                <a:schemeClr val="dk1"/>
              </a:solidFill>
              <a:latin typeface="Open Sans"/>
              <a:ea typeface="Open Sans"/>
              <a:cs typeface="Open Sans"/>
              <a:sym typeface="Open Sans"/>
            </a:endParaRPr>
          </a:p>
          <a:p>
            <a:pPr marL="215900" marR="0" lvl="0" indent="-215900" algn="just" rtl="0">
              <a:spcBef>
                <a:spcPts val="0"/>
              </a:spcBef>
              <a:spcAft>
                <a:spcPts val="0"/>
              </a:spcAft>
              <a:buClr>
                <a:schemeClr val="dk1"/>
              </a:buClr>
              <a:buSzPts val="1400"/>
              <a:buFont typeface="Arial"/>
              <a:buChar char="•"/>
            </a:pPr>
            <a:r>
              <a:rPr lang="en" sz="1400">
                <a:solidFill>
                  <a:schemeClr val="dk1"/>
                </a:solidFill>
                <a:latin typeface="Open Sans"/>
                <a:ea typeface="Open Sans"/>
                <a:cs typeface="Open Sans"/>
                <a:sym typeface="Open Sans"/>
              </a:rPr>
              <a:t>Each I/O device is connected to the I/O bus by either a controller or an adapter.</a:t>
            </a:r>
            <a:endParaRPr sz="1100"/>
          </a:p>
          <a:p>
            <a:pPr marL="215900" marR="0" lvl="0" indent="-127000" algn="just" rtl="0">
              <a:spcBef>
                <a:spcPts val="0"/>
              </a:spcBef>
              <a:spcAft>
                <a:spcPts val="0"/>
              </a:spcAft>
              <a:buClr>
                <a:schemeClr val="dk1"/>
              </a:buClr>
              <a:buSzPts val="1400"/>
              <a:buFont typeface="Arial"/>
              <a:buNone/>
            </a:pPr>
            <a:endParaRPr sz="1400">
              <a:solidFill>
                <a:schemeClr val="dk1"/>
              </a:solidFill>
              <a:latin typeface="Open Sans"/>
              <a:ea typeface="Open Sans"/>
              <a:cs typeface="Open Sans"/>
              <a:sym typeface="Open Sans"/>
            </a:endParaRPr>
          </a:p>
          <a:p>
            <a:pPr marL="215900" marR="0" lvl="0" indent="-215900" algn="just" rtl="0">
              <a:spcBef>
                <a:spcPts val="0"/>
              </a:spcBef>
              <a:spcAft>
                <a:spcPts val="0"/>
              </a:spcAft>
              <a:buClr>
                <a:schemeClr val="dk1"/>
              </a:buClr>
              <a:buSzPts val="1400"/>
              <a:buFont typeface="Arial"/>
              <a:buChar char="•"/>
            </a:pPr>
            <a:r>
              <a:rPr lang="en" sz="1400">
                <a:solidFill>
                  <a:schemeClr val="dk1"/>
                </a:solidFill>
                <a:latin typeface="Open Sans"/>
                <a:ea typeface="Open Sans"/>
                <a:cs typeface="Open Sans"/>
                <a:sym typeface="Open Sans"/>
              </a:rPr>
              <a:t>The distinction between the two is mainly one of packaging. Controllers are chipsets in the device itself or on the system’s main printed circuit board (often called the motherboard). An adapter is a card that plugs into a slot on the motherboard.</a:t>
            </a:r>
            <a:endParaRPr sz="1100"/>
          </a:p>
        </p:txBody>
      </p:sp>
      <p:sp>
        <p:nvSpPr>
          <p:cNvPr id="274" name="Google Shape;274;p49"/>
          <p:cNvSpPr txBox="1"/>
          <p:nvPr/>
        </p:nvSpPr>
        <p:spPr>
          <a:xfrm>
            <a:off x="1173772" y="1071491"/>
            <a:ext cx="1916724" cy="34624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b="1">
                <a:solidFill>
                  <a:schemeClr val="dk1"/>
                </a:solidFill>
                <a:latin typeface="Open Sans"/>
                <a:ea typeface="Open Sans"/>
                <a:cs typeface="Open Sans"/>
                <a:sym typeface="Open Sans"/>
              </a:rPr>
              <a:t>I/O Devices</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2"/>
          <p:cNvSpPr txBox="1">
            <a:spLocks noGrp="1"/>
          </p:cNvSpPr>
          <p:nvPr>
            <p:ph type="title"/>
          </p:nvPr>
        </p:nvSpPr>
        <p:spPr>
          <a:xfrm>
            <a:off x="45946" y="11596"/>
            <a:ext cx="7886700" cy="994172"/>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sz="4400" b="1"/>
              <a:t>About Me</a:t>
            </a:r>
            <a:endParaRPr sz="4400" b="1"/>
          </a:p>
        </p:txBody>
      </p:sp>
      <p:sp>
        <p:nvSpPr>
          <p:cNvPr id="152" name="Google Shape;152;p32"/>
          <p:cNvSpPr txBox="1">
            <a:spLocks noGrp="1"/>
          </p:cNvSpPr>
          <p:nvPr>
            <p:ph type="body" idx="1"/>
          </p:nvPr>
        </p:nvSpPr>
        <p:spPr>
          <a:xfrm>
            <a:off x="2742553" y="784905"/>
            <a:ext cx="6456873" cy="640645"/>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1"/>
              </a:buClr>
              <a:buSzPts val="2100"/>
              <a:buNone/>
            </a:pPr>
            <a:r>
              <a:rPr lang="en" sz="2000"/>
              <a:t>Poo Kuan Hoong, </a:t>
            </a:r>
            <a:r>
              <a:rPr lang="en" sz="2000" u="sng">
                <a:solidFill>
                  <a:schemeClr val="hlink"/>
                </a:solidFill>
                <a:hlinkClick r:id="rId3"/>
              </a:rPr>
              <a:t>http://www.linkedin.com/in/kuanhoong</a:t>
            </a:r>
            <a:r>
              <a:rPr lang="en" sz="2000"/>
              <a:t> </a:t>
            </a:r>
            <a:endParaRPr sz="2000"/>
          </a:p>
        </p:txBody>
      </p:sp>
      <p:pic>
        <p:nvPicPr>
          <p:cNvPr id="153" name="Google Shape;153;p32"/>
          <p:cNvPicPr preferRelativeResize="0"/>
          <p:nvPr/>
        </p:nvPicPr>
        <p:blipFill rotWithShape="1">
          <a:blip r:embed="rId4">
            <a:alphaModFix/>
          </a:blip>
          <a:srcRect/>
          <a:stretch/>
        </p:blipFill>
        <p:spPr>
          <a:xfrm>
            <a:off x="2941157" y="4138216"/>
            <a:ext cx="843010" cy="298846"/>
          </a:xfrm>
          <a:prstGeom prst="rect">
            <a:avLst/>
          </a:prstGeom>
          <a:noFill/>
          <a:ln>
            <a:noFill/>
          </a:ln>
        </p:spPr>
      </p:pic>
      <p:pic>
        <p:nvPicPr>
          <p:cNvPr id="154" name="Google Shape;154;p32"/>
          <p:cNvPicPr preferRelativeResize="0"/>
          <p:nvPr/>
        </p:nvPicPr>
        <p:blipFill rotWithShape="1">
          <a:blip r:embed="rId5">
            <a:alphaModFix/>
          </a:blip>
          <a:srcRect/>
          <a:stretch/>
        </p:blipFill>
        <p:spPr>
          <a:xfrm>
            <a:off x="6071493" y="3134026"/>
            <a:ext cx="1133783" cy="1133783"/>
          </a:xfrm>
          <a:prstGeom prst="rect">
            <a:avLst/>
          </a:prstGeom>
          <a:noFill/>
          <a:ln>
            <a:noFill/>
          </a:ln>
        </p:spPr>
      </p:pic>
      <p:pic>
        <p:nvPicPr>
          <p:cNvPr id="155" name="Google Shape;155;p32"/>
          <p:cNvPicPr preferRelativeResize="0"/>
          <p:nvPr/>
        </p:nvPicPr>
        <p:blipFill rotWithShape="1">
          <a:blip r:embed="rId6">
            <a:alphaModFix/>
          </a:blip>
          <a:srcRect/>
          <a:stretch/>
        </p:blipFill>
        <p:spPr>
          <a:xfrm>
            <a:off x="5915074" y="1732523"/>
            <a:ext cx="1133783" cy="330870"/>
          </a:xfrm>
          <a:prstGeom prst="rect">
            <a:avLst/>
          </a:prstGeom>
          <a:noFill/>
          <a:ln>
            <a:noFill/>
          </a:ln>
        </p:spPr>
      </p:pic>
      <p:sp>
        <p:nvSpPr>
          <p:cNvPr id="156" name="Google Shape;156;p32"/>
          <p:cNvSpPr txBox="1"/>
          <p:nvPr/>
        </p:nvSpPr>
        <p:spPr>
          <a:xfrm>
            <a:off x="2817915" y="4512178"/>
            <a:ext cx="2925660" cy="424738"/>
          </a:xfrm>
          <a:prstGeom prst="rect">
            <a:avLst/>
          </a:prstGeom>
          <a:noFill/>
          <a:ln>
            <a:noFill/>
          </a:ln>
        </p:spPr>
        <p:txBody>
          <a:bodyPr spcFirstLastPara="1" wrap="square" lIns="68575" tIns="34275" rIns="68575" bIns="34275" anchor="t" anchorCtr="0">
            <a:noAutofit/>
          </a:bodyPr>
          <a:lstStyle/>
          <a:p>
            <a:pPr marL="177800" marR="0" lvl="0" indent="-177800" algn="l" rtl="0">
              <a:lnSpc>
                <a:spcPct val="70000"/>
              </a:lnSpc>
              <a:spcBef>
                <a:spcPts val="0"/>
              </a:spcBef>
              <a:spcAft>
                <a:spcPts val="0"/>
              </a:spcAft>
              <a:buClr>
                <a:schemeClr val="dk1"/>
              </a:buClr>
              <a:buSzPts val="1600"/>
              <a:buFont typeface="Arial"/>
              <a:buChar char="•"/>
            </a:pPr>
            <a:r>
              <a:rPr lang="en" sz="1600" b="0" i="0" u="none" strike="noStrike" cap="none">
                <a:solidFill>
                  <a:schemeClr val="dk1"/>
                </a:solidFill>
                <a:latin typeface="Calibri"/>
                <a:ea typeface="Calibri"/>
                <a:cs typeface="Calibri"/>
                <a:sym typeface="Calibri"/>
              </a:rPr>
              <a:t>Senior Manager Data Science</a:t>
            </a:r>
            <a:endParaRPr sz="1100"/>
          </a:p>
        </p:txBody>
      </p:sp>
      <p:sp>
        <p:nvSpPr>
          <p:cNvPr id="157" name="Google Shape;157;p32"/>
          <p:cNvSpPr txBox="1"/>
          <p:nvPr/>
        </p:nvSpPr>
        <p:spPr>
          <a:xfrm>
            <a:off x="5840064" y="2136594"/>
            <a:ext cx="2499962" cy="679883"/>
          </a:xfrm>
          <a:prstGeom prst="rect">
            <a:avLst/>
          </a:prstGeom>
          <a:noFill/>
          <a:ln>
            <a:noFill/>
          </a:ln>
        </p:spPr>
        <p:txBody>
          <a:bodyPr spcFirstLastPara="1" wrap="square" lIns="68575" tIns="34275" rIns="68575" bIns="34275" anchor="t" anchorCtr="0">
            <a:noAutofit/>
          </a:bodyPr>
          <a:lstStyle/>
          <a:p>
            <a:pPr marL="177800" marR="0" lvl="0" indent="-184150" algn="l" rtl="0">
              <a:lnSpc>
                <a:spcPct val="90000"/>
              </a:lnSpc>
              <a:spcBef>
                <a:spcPts val="0"/>
              </a:spcBef>
              <a:spcAft>
                <a:spcPts val="0"/>
              </a:spcAft>
              <a:buClr>
                <a:schemeClr val="dk1"/>
              </a:buClr>
              <a:buSzPts val="1700"/>
              <a:buFont typeface="Arial"/>
              <a:buChar char="•"/>
            </a:pPr>
            <a:r>
              <a:rPr lang="en" sz="1700" b="0" i="0" u="none" strike="noStrike" cap="none">
                <a:solidFill>
                  <a:schemeClr val="dk1"/>
                </a:solidFill>
                <a:latin typeface="Calibri"/>
                <a:ea typeface="Calibri"/>
                <a:cs typeface="Calibri"/>
                <a:sym typeface="Calibri"/>
              </a:rPr>
              <a:t>Senior Lecturer</a:t>
            </a:r>
            <a:endParaRPr sz="1100"/>
          </a:p>
          <a:p>
            <a:pPr marL="177800" marR="0" lvl="0" indent="-184150" algn="l" rtl="0">
              <a:lnSpc>
                <a:spcPct val="90000"/>
              </a:lnSpc>
              <a:spcBef>
                <a:spcPts val="800"/>
              </a:spcBef>
              <a:spcAft>
                <a:spcPts val="0"/>
              </a:spcAft>
              <a:buClr>
                <a:schemeClr val="dk1"/>
              </a:buClr>
              <a:buSzPts val="1700"/>
              <a:buFont typeface="Arial"/>
              <a:buChar char="•"/>
            </a:pPr>
            <a:r>
              <a:rPr lang="en" sz="1700" b="0" i="0" u="none" strike="noStrike" cap="none">
                <a:solidFill>
                  <a:schemeClr val="dk1"/>
                </a:solidFill>
                <a:latin typeface="Calibri"/>
                <a:ea typeface="Calibri"/>
                <a:cs typeface="Calibri"/>
                <a:sym typeface="Calibri"/>
              </a:rPr>
              <a:t>Chairperson Data Science Institute</a:t>
            </a:r>
            <a:endParaRPr sz="1100"/>
          </a:p>
        </p:txBody>
      </p:sp>
      <p:sp>
        <p:nvSpPr>
          <p:cNvPr id="158" name="Google Shape;158;p32"/>
          <p:cNvSpPr txBox="1"/>
          <p:nvPr/>
        </p:nvSpPr>
        <p:spPr>
          <a:xfrm>
            <a:off x="5840064" y="4267809"/>
            <a:ext cx="3203924" cy="875691"/>
          </a:xfrm>
          <a:prstGeom prst="rect">
            <a:avLst/>
          </a:prstGeom>
          <a:noFill/>
          <a:ln>
            <a:noFill/>
          </a:ln>
        </p:spPr>
        <p:txBody>
          <a:bodyPr spcFirstLastPara="1" wrap="square" lIns="68575" tIns="34275" rIns="68575" bIns="34275" anchor="t" anchorCtr="0">
            <a:noAutofit/>
          </a:bodyPr>
          <a:lstStyle/>
          <a:p>
            <a:pPr marL="177800" marR="0" lvl="0" indent="-184150" algn="l" rtl="0">
              <a:lnSpc>
                <a:spcPct val="90000"/>
              </a:lnSpc>
              <a:spcBef>
                <a:spcPts val="0"/>
              </a:spcBef>
              <a:spcAft>
                <a:spcPts val="0"/>
              </a:spcAft>
              <a:buClr>
                <a:schemeClr val="dk1"/>
              </a:buClr>
              <a:buSzPts val="1700"/>
              <a:buFont typeface="Arial"/>
              <a:buChar char="•"/>
            </a:pPr>
            <a:r>
              <a:rPr lang="en" sz="1700" b="0" i="0" u="none" strike="noStrike" cap="none">
                <a:solidFill>
                  <a:schemeClr val="dk1"/>
                </a:solidFill>
                <a:latin typeface="Calibri"/>
                <a:ea typeface="Calibri"/>
                <a:cs typeface="Calibri"/>
                <a:sym typeface="Calibri"/>
              </a:rPr>
              <a:t>Founder R User Group &amp; TensorFlow User Group</a:t>
            </a:r>
            <a:endParaRPr sz="1100"/>
          </a:p>
          <a:p>
            <a:pPr marL="177800" marR="0" lvl="0" indent="-184150" algn="l" rtl="0">
              <a:lnSpc>
                <a:spcPct val="90000"/>
              </a:lnSpc>
              <a:spcBef>
                <a:spcPts val="800"/>
              </a:spcBef>
              <a:spcAft>
                <a:spcPts val="0"/>
              </a:spcAft>
              <a:buClr>
                <a:schemeClr val="dk1"/>
              </a:buClr>
              <a:buSzPts val="1700"/>
              <a:buFont typeface="Arial"/>
              <a:buChar char="•"/>
            </a:pPr>
            <a:r>
              <a:rPr lang="en" sz="1700" b="0" i="0" u="none" strike="noStrike" cap="none">
                <a:solidFill>
                  <a:schemeClr val="dk1"/>
                </a:solidFill>
                <a:latin typeface="Calibri"/>
                <a:ea typeface="Calibri"/>
                <a:cs typeface="Calibri"/>
                <a:sym typeface="Calibri"/>
              </a:rPr>
              <a:t>Speaker/Trainer</a:t>
            </a:r>
            <a:endParaRPr sz="1100"/>
          </a:p>
        </p:txBody>
      </p:sp>
      <p:pic>
        <p:nvPicPr>
          <p:cNvPr id="159" name="Google Shape;159;p32"/>
          <p:cNvPicPr preferRelativeResize="0"/>
          <p:nvPr/>
        </p:nvPicPr>
        <p:blipFill rotWithShape="1">
          <a:blip r:embed="rId7">
            <a:alphaModFix/>
          </a:blip>
          <a:srcRect/>
          <a:stretch/>
        </p:blipFill>
        <p:spPr>
          <a:xfrm>
            <a:off x="2817915" y="3316049"/>
            <a:ext cx="928736" cy="407417"/>
          </a:xfrm>
          <a:prstGeom prst="rect">
            <a:avLst/>
          </a:prstGeom>
          <a:noFill/>
          <a:ln>
            <a:noFill/>
          </a:ln>
        </p:spPr>
      </p:pic>
      <p:sp>
        <p:nvSpPr>
          <p:cNvPr id="160" name="Google Shape;160;p32"/>
          <p:cNvSpPr txBox="1"/>
          <p:nvPr/>
        </p:nvSpPr>
        <p:spPr>
          <a:xfrm>
            <a:off x="2817915" y="3742651"/>
            <a:ext cx="2499962" cy="424738"/>
          </a:xfrm>
          <a:prstGeom prst="rect">
            <a:avLst/>
          </a:prstGeom>
          <a:noFill/>
          <a:ln>
            <a:noFill/>
          </a:ln>
        </p:spPr>
        <p:txBody>
          <a:bodyPr spcFirstLastPara="1" wrap="square" lIns="68575" tIns="34275" rIns="68575" bIns="34275" anchor="t" anchorCtr="0">
            <a:noAutofit/>
          </a:bodyPr>
          <a:lstStyle/>
          <a:p>
            <a:pPr marL="177800" marR="0" lvl="0" indent="-184150" algn="l" rtl="0">
              <a:lnSpc>
                <a:spcPct val="90000"/>
              </a:lnSpc>
              <a:spcBef>
                <a:spcPts val="0"/>
              </a:spcBef>
              <a:spcAft>
                <a:spcPts val="0"/>
              </a:spcAft>
              <a:buClr>
                <a:schemeClr val="dk1"/>
              </a:buClr>
              <a:buSzPts val="1700"/>
              <a:buFont typeface="Arial"/>
              <a:buChar char="•"/>
            </a:pPr>
            <a:r>
              <a:rPr lang="en" sz="1700" b="0" i="0" u="none" strike="noStrike" cap="none">
                <a:solidFill>
                  <a:schemeClr val="dk1"/>
                </a:solidFill>
                <a:latin typeface="Calibri"/>
                <a:ea typeface="Calibri"/>
                <a:cs typeface="Calibri"/>
                <a:sym typeface="Calibri"/>
              </a:rPr>
              <a:t>Senior Data Scientist</a:t>
            </a:r>
            <a:endParaRPr sz="1100"/>
          </a:p>
        </p:txBody>
      </p:sp>
      <p:pic>
        <p:nvPicPr>
          <p:cNvPr id="161" name="Google Shape;161;p32"/>
          <p:cNvPicPr preferRelativeResize="0"/>
          <p:nvPr/>
        </p:nvPicPr>
        <p:blipFill rotWithShape="1">
          <a:blip r:embed="rId8">
            <a:alphaModFix/>
          </a:blip>
          <a:srcRect/>
          <a:stretch/>
        </p:blipFill>
        <p:spPr>
          <a:xfrm>
            <a:off x="7525267" y="3264105"/>
            <a:ext cx="814759" cy="873627"/>
          </a:xfrm>
          <a:prstGeom prst="rect">
            <a:avLst/>
          </a:prstGeom>
          <a:noFill/>
          <a:ln>
            <a:noFill/>
          </a:ln>
        </p:spPr>
      </p:pic>
      <p:sp>
        <p:nvSpPr>
          <p:cNvPr id="162" name="Google Shape;162;p32"/>
          <p:cNvSpPr txBox="1"/>
          <p:nvPr/>
        </p:nvSpPr>
        <p:spPr>
          <a:xfrm>
            <a:off x="2817914" y="3023513"/>
            <a:ext cx="2499962" cy="424738"/>
          </a:xfrm>
          <a:prstGeom prst="rect">
            <a:avLst/>
          </a:prstGeom>
          <a:noFill/>
          <a:ln>
            <a:noFill/>
          </a:ln>
        </p:spPr>
        <p:txBody>
          <a:bodyPr spcFirstLastPara="1" wrap="square" lIns="68575" tIns="34275" rIns="68575" bIns="34275" anchor="t" anchorCtr="0">
            <a:noAutofit/>
          </a:bodyPr>
          <a:lstStyle/>
          <a:p>
            <a:pPr marL="177800" marR="0" lvl="0" indent="-184150" algn="l" rtl="0">
              <a:lnSpc>
                <a:spcPct val="90000"/>
              </a:lnSpc>
              <a:spcBef>
                <a:spcPts val="0"/>
              </a:spcBef>
              <a:spcAft>
                <a:spcPts val="0"/>
              </a:spcAft>
              <a:buClr>
                <a:schemeClr val="dk1"/>
              </a:buClr>
              <a:buSzPts val="1700"/>
              <a:buFont typeface="Arial"/>
              <a:buChar char="•"/>
            </a:pPr>
            <a:r>
              <a:rPr lang="en" sz="1700" b="0" i="0" u="none" strike="noStrike" cap="none">
                <a:solidFill>
                  <a:schemeClr val="dk1"/>
                </a:solidFill>
                <a:latin typeface="Calibri"/>
                <a:ea typeface="Calibri"/>
                <a:cs typeface="Calibri"/>
                <a:sym typeface="Calibri"/>
              </a:rPr>
              <a:t>Principal ML Engineer</a:t>
            </a:r>
            <a:endParaRPr sz="1100"/>
          </a:p>
        </p:txBody>
      </p:sp>
      <p:pic>
        <p:nvPicPr>
          <p:cNvPr id="163" name="Google Shape;163;p32"/>
          <p:cNvPicPr preferRelativeResize="0"/>
          <p:nvPr/>
        </p:nvPicPr>
        <p:blipFill rotWithShape="1">
          <a:blip r:embed="rId9">
            <a:alphaModFix/>
          </a:blip>
          <a:srcRect l="8757" r="6798"/>
          <a:stretch/>
        </p:blipFill>
        <p:spPr>
          <a:xfrm>
            <a:off x="0" y="1653851"/>
            <a:ext cx="2220716" cy="3506429"/>
          </a:xfrm>
          <a:prstGeom prst="rect">
            <a:avLst/>
          </a:prstGeom>
          <a:noFill/>
          <a:ln>
            <a:noFill/>
          </a:ln>
        </p:spPr>
      </p:pic>
      <p:pic>
        <p:nvPicPr>
          <p:cNvPr id="164" name="Google Shape;164;p32" descr="A picture containing drawing&#10;&#10;Description automatically generated"/>
          <p:cNvPicPr preferRelativeResize="0"/>
          <p:nvPr/>
        </p:nvPicPr>
        <p:blipFill rotWithShape="1">
          <a:blip r:embed="rId10">
            <a:alphaModFix/>
          </a:blip>
          <a:srcRect/>
          <a:stretch/>
        </p:blipFill>
        <p:spPr>
          <a:xfrm>
            <a:off x="2923315" y="2383096"/>
            <a:ext cx="933811" cy="658705"/>
          </a:xfrm>
          <a:prstGeom prst="rect">
            <a:avLst/>
          </a:prstGeom>
          <a:noFill/>
          <a:ln>
            <a:noFill/>
          </a:ln>
        </p:spPr>
      </p:pic>
      <p:pic>
        <p:nvPicPr>
          <p:cNvPr id="165" name="Google Shape;165;p32" descr="A picture containing logo&#10;&#10;Description automatically generated"/>
          <p:cNvPicPr preferRelativeResize="0"/>
          <p:nvPr/>
        </p:nvPicPr>
        <p:blipFill rotWithShape="1">
          <a:blip r:embed="rId11">
            <a:alphaModFix/>
          </a:blip>
          <a:srcRect/>
          <a:stretch/>
        </p:blipFill>
        <p:spPr>
          <a:xfrm>
            <a:off x="2817915" y="1769702"/>
            <a:ext cx="1371701" cy="251453"/>
          </a:xfrm>
          <a:prstGeom prst="rect">
            <a:avLst/>
          </a:prstGeom>
          <a:noFill/>
          <a:ln>
            <a:noFill/>
          </a:ln>
        </p:spPr>
      </p:pic>
      <p:sp>
        <p:nvSpPr>
          <p:cNvPr id="166" name="Google Shape;166;p32"/>
          <p:cNvSpPr txBox="1"/>
          <p:nvPr/>
        </p:nvSpPr>
        <p:spPr>
          <a:xfrm>
            <a:off x="2817913" y="2128380"/>
            <a:ext cx="2499962" cy="424738"/>
          </a:xfrm>
          <a:prstGeom prst="rect">
            <a:avLst/>
          </a:prstGeom>
          <a:noFill/>
          <a:ln>
            <a:noFill/>
          </a:ln>
        </p:spPr>
        <p:txBody>
          <a:bodyPr spcFirstLastPara="1" wrap="square" lIns="68575" tIns="34275" rIns="68575" bIns="34275" anchor="t" anchorCtr="0">
            <a:noAutofit/>
          </a:bodyPr>
          <a:lstStyle/>
          <a:p>
            <a:pPr marL="177800" marR="0" lvl="0" indent="-184150" algn="l" rtl="0">
              <a:lnSpc>
                <a:spcPct val="90000"/>
              </a:lnSpc>
              <a:spcBef>
                <a:spcPts val="0"/>
              </a:spcBef>
              <a:spcAft>
                <a:spcPts val="0"/>
              </a:spcAft>
              <a:buClr>
                <a:schemeClr val="dk1"/>
              </a:buClr>
              <a:buSzPts val="1700"/>
              <a:buFont typeface="Arial"/>
              <a:buChar char="•"/>
            </a:pPr>
            <a:r>
              <a:rPr lang="en" sz="1700" b="0" i="0" u="none" strike="noStrike" cap="none">
                <a:solidFill>
                  <a:schemeClr val="dk1"/>
                </a:solidFill>
                <a:latin typeface="Calibri"/>
                <a:ea typeface="Calibri"/>
                <a:cs typeface="Calibri"/>
                <a:sym typeface="Calibri"/>
              </a:rPr>
              <a:t>Principal Data Scientist</a:t>
            </a:r>
            <a:endParaRPr sz="11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50000">
              <a:srgbClr val="FAFAFA"/>
            </a:gs>
            <a:gs pos="100000">
              <a:srgbClr val="CECECE"/>
            </a:gs>
          </a:gsLst>
          <a:lin ang="5400000" scaled="0"/>
        </a:gradFill>
        <a:effectLst/>
      </p:bgPr>
    </p:bg>
    <p:spTree>
      <p:nvGrpSpPr>
        <p:cNvPr id="1" name="Shape 279"/>
        <p:cNvGrpSpPr/>
        <p:nvPr/>
      </p:nvGrpSpPr>
      <p:grpSpPr>
        <a:xfrm>
          <a:off x="0" y="0"/>
          <a:ext cx="0" cy="0"/>
          <a:chOff x="0" y="0"/>
          <a:chExt cx="0" cy="0"/>
        </a:xfrm>
      </p:grpSpPr>
      <p:pic>
        <p:nvPicPr>
          <p:cNvPr id="280" name="Google Shape;280;p50"/>
          <p:cNvPicPr preferRelativeResize="0"/>
          <p:nvPr/>
        </p:nvPicPr>
        <p:blipFill rotWithShape="1">
          <a:blip r:embed="rId3">
            <a:alphaModFix/>
          </a:blip>
          <a:srcRect r="2" b="11743"/>
          <a:stretch/>
        </p:blipFill>
        <p:spPr>
          <a:xfrm rot="-120000">
            <a:off x="1550619" y="752443"/>
            <a:ext cx="6042762" cy="357329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4"/>
        <p:cNvGrpSpPr/>
        <p:nvPr/>
      </p:nvGrpSpPr>
      <p:grpSpPr>
        <a:xfrm>
          <a:off x="0" y="0"/>
          <a:ext cx="0" cy="0"/>
          <a:chOff x="0" y="0"/>
          <a:chExt cx="0" cy="0"/>
        </a:xfrm>
      </p:grpSpPr>
      <p:pic>
        <p:nvPicPr>
          <p:cNvPr id="285" name="Google Shape;285;p51"/>
          <p:cNvPicPr preferRelativeResize="0"/>
          <p:nvPr/>
        </p:nvPicPr>
        <p:blipFill rotWithShape="1">
          <a:blip r:embed="rId3">
            <a:alphaModFix/>
          </a:blip>
          <a:srcRect b="5163"/>
          <a:stretch/>
        </p:blipFill>
        <p:spPr>
          <a:xfrm>
            <a:off x="1423707" y="392161"/>
            <a:ext cx="6296585" cy="435917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9"/>
        <p:cNvGrpSpPr/>
        <p:nvPr/>
      </p:nvGrpSpPr>
      <p:grpSpPr>
        <a:xfrm>
          <a:off x="0" y="0"/>
          <a:ext cx="0" cy="0"/>
          <a:chOff x="0" y="0"/>
          <a:chExt cx="0" cy="0"/>
        </a:xfrm>
      </p:grpSpPr>
      <p:pic>
        <p:nvPicPr>
          <p:cNvPr id="290" name="Google Shape;290;p52"/>
          <p:cNvPicPr preferRelativeResize="0"/>
          <p:nvPr/>
        </p:nvPicPr>
        <p:blipFill rotWithShape="1">
          <a:blip r:embed="rId3">
            <a:alphaModFix/>
          </a:blip>
          <a:srcRect l="2859" r="1086"/>
          <a:stretch/>
        </p:blipFill>
        <p:spPr>
          <a:xfrm>
            <a:off x="1773331" y="634208"/>
            <a:ext cx="5597338" cy="387508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53"/>
          <p:cNvSpPr txBox="1"/>
          <p:nvPr/>
        </p:nvSpPr>
        <p:spPr>
          <a:xfrm>
            <a:off x="1173774" y="1556238"/>
            <a:ext cx="5791803" cy="2562240"/>
          </a:xfrm>
          <a:prstGeom prst="rect">
            <a:avLst/>
          </a:prstGeom>
          <a:noFill/>
          <a:ln>
            <a:noFill/>
          </a:ln>
        </p:spPr>
        <p:txBody>
          <a:bodyPr spcFirstLastPara="1" wrap="square" lIns="68575" tIns="34275" rIns="68575" bIns="34275" anchor="t" anchorCtr="0">
            <a:noAutofit/>
          </a:bodyPr>
          <a:lstStyle/>
          <a:p>
            <a:pPr marL="215900" marR="0" lvl="0" indent="-215900" algn="just" rtl="0">
              <a:spcBef>
                <a:spcPts val="0"/>
              </a:spcBef>
              <a:spcAft>
                <a:spcPts val="0"/>
              </a:spcAft>
              <a:buClr>
                <a:schemeClr val="dk1"/>
              </a:buClr>
              <a:buSzPts val="1400"/>
              <a:buFont typeface="Arial"/>
              <a:buChar char="•"/>
            </a:pPr>
            <a:r>
              <a:rPr lang="en" sz="1400">
                <a:solidFill>
                  <a:schemeClr val="dk1"/>
                </a:solidFill>
                <a:latin typeface="Open Sans"/>
                <a:ea typeface="Open Sans"/>
                <a:cs typeface="Open Sans"/>
                <a:sym typeface="Open Sans"/>
              </a:rPr>
              <a:t>The main memory is a temporary storage device that holds both a program and the data it manipulates while the processor is executing the program. </a:t>
            </a:r>
            <a:endParaRPr sz="1100"/>
          </a:p>
          <a:p>
            <a:pPr marL="215900" marR="0" lvl="0" indent="-127000" algn="just" rtl="0">
              <a:spcBef>
                <a:spcPts val="0"/>
              </a:spcBef>
              <a:spcAft>
                <a:spcPts val="0"/>
              </a:spcAft>
              <a:buClr>
                <a:schemeClr val="dk1"/>
              </a:buClr>
              <a:buSzPts val="1400"/>
              <a:buFont typeface="Arial"/>
              <a:buNone/>
            </a:pPr>
            <a:endParaRPr sz="1400">
              <a:solidFill>
                <a:schemeClr val="dk1"/>
              </a:solidFill>
              <a:latin typeface="Open Sans"/>
              <a:ea typeface="Open Sans"/>
              <a:cs typeface="Open Sans"/>
              <a:sym typeface="Open Sans"/>
            </a:endParaRPr>
          </a:p>
          <a:p>
            <a:pPr marL="215900" marR="0" lvl="0" indent="-215900" algn="just" rtl="0">
              <a:spcBef>
                <a:spcPts val="0"/>
              </a:spcBef>
              <a:spcAft>
                <a:spcPts val="0"/>
              </a:spcAft>
              <a:buClr>
                <a:schemeClr val="dk1"/>
              </a:buClr>
              <a:buSzPts val="1400"/>
              <a:buFont typeface="Arial"/>
              <a:buChar char="•"/>
            </a:pPr>
            <a:r>
              <a:rPr lang="en" sz="1400">
                <a:solidFill>
                  <a:schemeClr val="dk1"/>
                </a:solidFill>
                <a:latin typeface="Open Sans"/>
                <a:ea typeface="Open Sans"/>
                <a:cs typeface="Open Sans"/>
                <a:sym typeface="Open Sans"/>
              </a:rPr>
              <a:t>Physically, the main memory consists of a collection of dynamic random access memory (DRAM) chips. </a:t>
            </a:r>
            <a:endParaRPr sz="1100"/>
          </a:p>
          <a:p>
            <a:pPr marL="215900" marR="0" lvl="0" indent="-127000" algn="just" rtl="0">
              <a:spcBef>
                <a:spcPts val="0"/>
              </a:spcBef>
              <a:spcAft>
                <a:spcPts val="0"/>
              </a:spcAft>
              <a:buClr>
                <a:schemeClr val="dk1"/>
              </a:buClr>
              <a:buSzPts val="1400"/>
              <a:buFont typeface="Arial"/>
              <a:buNone/>
            </a:pPr>
            <a:endParaRPr sz="1400">
              <a:solidFill>
                <a:schemeClr val="dk1"/>
              </a:solidFill>
              <a:latin typeface="Open Sans"/>
              <a:ea typeface="Open Sans"/>
              <a:cs typeface="Open Sans"/>
              <a:sym typeface="Open Sans"/>
            </a:endParaRPr>
          </a:p>
          <a:p>
            <a:pPr marL="215900" marR="0" lvl="0" indent="-215900" algn="just" rtl="0">
              <a:spcBef>
                <a:spcPts val="0"/>
              </a:spcBef>
              <a:spcAft>
                <a:spcPts val="0"/>
              </a:spcAft>
              <a:buClr>
                <a:schemeClr val="dk1"/>
              </a:buClr>
              <a:buSzPts val="1400"/>
              <a:buFont typeface="Arial"/>
              <a:buChar char="•"/>
            </a:pPr>
            <a:r>
              <a:rPr lang="en" sz="1400">
                <a:solidFill>
                  <a:schemeClr val="dk1"/>
                </a:solidFill>
                <a:latin typeface="Open Sans"/>
                <a:ea typeface="Open Sans"/>
                <a:cs typeface="Open Sans"/>
                <a:sym typeface="Open Sans"/>
              </a:rPr>
              <a:t>Logically, memory is organized as a linear array of bytes, each with its unique address (array index) starting at zero. </a:t>
            </a:r>
            <a:endParaRPr sz="1100"/>
          </a:p>
          <a:p>
            <a:pPr marL="215900" marR="0" lvl="0" indent="-127000" algn="just" rtl="0">
              <a:spcBef>
                <a:spcPts val="0"/>
              </a:spcBef>
              <a:spcAft>
                <a:spcPts val="0"/>
              </a:spcAft>
              <a:buClr>
                <a:schemeClr val="dk1"/>
              </a:buClr>
              <a:buSzPts val="1400"/>
              <a:buFont typeface="Arial"/>
              <a:buNone/>
            </a:pPr>
            <a:endParaRPr sz="1400">
              <a:solidFill>
                <a:schemeClr val="dk1"/>
              </a:solidFill>
              <a:latin typeface="Open Sans"/>
              <a:ea typeface="Open Sans"/>
              <a:cs typeface="Open Sans"/>
              <a:sym typeface="Open Sans"/>
            </a:endParaRPr>
          </a:p>
          <a:p>
            <a:pPr marL="215900" marR="0" lvl="0" indent="-215900" algn="just" rtl="0">
              <a:spcBef>
                <a:spcPts val="0"/>
              </a:spcBef>
              <a:spcAft>
                <a:spcPts val="0"/>
              </a:spcAft>
              <a:buClr>
                <a:schemeClr val="dk1"/>
              </a:buClr>
              <a:buSzPts val="1400"/>
              <a:buFont typeface="Arial"/>
              <a:buChar char="•"/>
            </a:pPr>
            <a:r>
              <a:rPr lang="en" sz="1400">
                <a:solidFill>
                  <a:schemeClr val="dk1"/>
                </a:solidFill>
                <a:latin typeface="Open Sans"/>
                <a:ea typeface="Open Sans"/>
                <a:cs typeface="Open Sans"/>
                <a:sym typeface="Open Sans"/>
              </a:rPr>
              <a:t>In general, each of the machine instructions that constitute a program can consist of a variable number of bytes.</a:t>
            </a:r>
            <a:endParaRPr sz="1100"/>
          </a:p>
        </p:txBody>
      </p:sp>
      <p:sp>
        <p:nvSpPr>
          <p:cNvPr id="296" name="Google Shape;296;p53"/>
          <p:cNvSpPr txBox="1"/>
          <p:nvPr/>
        </p:nvSpPr>
        <p:spPr>
          <a:xfrm>
            <a:off x="1173772" y="1071491"/>
            <a:ext cx="2250831" cy="346249"/>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b="1">
                <a:solidFill>
                  <a:schemeClr val="dk1"/>
                </a:solidFill>
                <a:latin typeface="Open Sans"/>
                <a:ea typeface="Open Sans"/>
                <a:cs typeface="Open Sans"/>
                <a:sym typeface="Open Sans"/>
              </a:rPr>
              <a:t>Main Memory</a:t>
            </a:r>
            <a:endParaRPr sz="11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0"/>
        <p:cNvGrpSpPr/>
        <p:nvPr/>
      </p:nvGrpSpPr>
      <p:grpSpPr>
        <a:xfrm>
          <a:off x="0" y="0"/>
          <a:ext cx="0" cy="0"/>
          <a:chOff x="0" y="0"/>
          <a:chExt cx="0" cy="0"/>
        </a:xfrm>
      </p:grpSpPr>
      <p:pic>
        <p:nvPicPr>
          <p:cNvPr id="301" name="Google Shape;301;p54"/>
          <p:cNvPicPr preferRelativeResize="0"/>
          <p:nvPr/>
        </p:nvPicPr>
        <p:blipFill rotWithShape="1">
          <a:blip r:embed="rId3">
            <a:alphaModFix/>
          </a:blip>
          <a:srcRect t="9420" b="11365"/>
          <a:stretch/>
        </p:blipFill>
        <p:spPr>
          <a:xfrm>
            <a:off x="1794381" y="371489"/>
            <a:ext cx="5555238" cy="4400521"/>
          </a:xfrm>
          <a:custGeom>
            <a:avLst/>
            <a:gdLst/>
            <a:ahLst/>
            <a:cxnLst/>
            <a:rect l="l" t="t" r="r" b="b"/>
            <a:pathLst>
              <a:path w="10655455" h="6858000" extrusionOk="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2"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55"/>
          <p:cNvSpPr txBox="1"/>
          <p:nvPr/>
        </p:nvSpPr>
        <p:spPr>
          <a:xfrm>
            <a:off x="1173774" y="1556238"/>
            <a:ext cx="5297552" cy="3116238"/>
          </a:xfrm>
          <a:prstGeom prst="rect">
            <a:avLst/>
          </a:prstGeom>
          <a:noFill/>
          <a:ln>
            <a:noFill/>
          </a:ln>
        </p:spPr>
        <p:txBody>
          <a:bodyPr spcFirstLastPara="1" wrap="square" lIns="68575" tIns="34275" rIns="68575" bIns="34275" anchor="t" anchorCtr="0">
            <a:noAutofit/>
          </a:bodyPr>
          <a:lstStyle/>
          <a:p>
            <a:pPr marL="215900" marR="0" lvl="0" indent="-215900" algn="just" rtl="0">
              <a:spcBef>
                <a:spcPts val="0"/>
              </a:spcBef>
              <a:spcAft>
                <a:spcPts val="0"/>
              </a:spcAft>
              <a:buClr>
                <a:schemeClr val="dk1"/>
              </a:buClr>
              <a:buSzPts val="1800"/>
              <a:buFont typeface="Arial"/>
              <a:buChar char="•"/>
            </a:pPr>
            <a:r>
              <a:rPr lang="en" sz="1800">
                <a:solidFill>
                  <a:schemeClr val="dk1"/>
                </a:solidFill>
                <a:latin typeface="Open Sans"/>
                <a:ea typeface="Open Sans"/>
                <a:cs typeface="Open Sans"/>
                <a:sym typeface="Open Sans"/>
              </a:rPr>
              <a:t>The central processing unit (CPU), or simply processor, is the engine that interprets (or executes) instructions stored in the main memory. </a:t>
            </a:r>
            <a:endParaRPr sz="1100"/>
          </a:p>
          <a:p>
            <a:pPr marL="215900" marR="0" lvl="0" indent="-101600" algn="just" rtl="0">
              <a:spcBef>
                <a:spcPts val="0"/>
              </a:spcBef>
              <a:spcAft>
                <a:spcPts val="0"/>
              </a:spcAft>
              <a:buClr>
                <a:schemeClr val="dk1"/>
              </a:buClr>
              <a:buSzPts val="1800"/>
              <a:buFont typeface="Arial"/>
              <a:buNone/>
            </a:pPr>
            <a:endParaRPr sz="1800">
              <a:solidFill>
                <a:schemeClr val="dk1"/>
              </a:solidFill>
              <a:latin typeface="Open Sans"/>
              <a:ea typeface="Open Sans"/>
              <a:cs typeface="Open Sans"/>
              <a:sym typeface="Open Sans"/>
            </a:endParaRPr>
          </a:p>
          <a:p>
            <a:pPr marL="215900" marR="0" lvl="0" indent="-215900" algn="just" rtl="0">
              <a:spcBef>
                <a:spcPts val="0"/>
              </a:spcBef>
              <a:spcAft>
                <a:spcPts val="0"/>
              </a:spcAft>
              <a:buClr>
                <a:schemeClr val="dk1"/>
              </a:buClr>
              <a:buSzPts val="1800"/>
              <a:buFont typeface="Arial"/>
              <a:buChar char="•"/>
            </a:pPr>
            <a:r>
              <a:rPr lang="en" sz="1800">
                <a:solidFill>
                  <a:schemeClr val="dk1"/>
                </a:solidFill>
                <a:latin typeface="Open Sans"/>
                <a:ea typeface="Open Sans"/>
                <a:cs typeface="Open Sans"/>
                <a:sym typeface="Open Sans"/>
              </a:rPr>
              <a:t>At its core is a word-sized storage device (or register) called the program counter (PC). </a:t>
            </a:r>
            <a:endParaRPr sz="1100"/>
          </a:p>
          <a:p>
            <a:pPr marL="215900" marR="0" lvl="0" indent="-101600" algn="just" rtl="0">
              <a:spcBef>
                <a:spcPts val="0"/>
              </a:spcBef>
              <a:spcAft>
                <a:spcPts val="0"/>
              </a:spcAft>
              <a:buClr>
                <a:schemeClr val="dk1"/>
              </a:buClr>
              <a:buSzPts val="1800"/>
              <a:buFont typeface="Arial"/>
              <a:buNone/>
            </a:pPr>
            <a:endParaRPr sz="1800">
              <a:solidFill>
                <a:schemeClr val="dk1"/>
              </a:solidFill>
              <a:latin typeface="Open Sans"/>
              <a:ea typeface="Open Sans"/>
              <a:cs typeface="Open Sans"/>
              <a:sym typeface="Open Sans"/>
            </a:endParaRPr>
          </a:p>
          <a:p>
            <a:pPr marL="215900" marR="0" lvl="0" indent="-215900" algn="just" rtl="0">
              <a:spcBef>
                <a:spcPts val="0"/>
              </a:spcBef>
              <a:spcAft>
                <a:spcPts val="0"/>
              </a:spcAft>
              <a:buClr>
                <a:schemeClr val="dk1"/>
              </a:buClr>
              <a:buSzPts val="1800"/>
              <a:buFont typeface="Arial"/>
              <a:buChar char="•"/>
            </a:pPr>
            <a:r>
              <a:rPr lang="en" sz="1800">
                <a:solidFill>
                  <a:schemeClr val="dk1"/>
                </a:solidFill>
                <a:latin typeface="Open Sans"/>
                <a:ea typeface="Open Sans"/>
                <a:cs typeface="Open Sans"/>
                <a:sym typeface="Open Sans"/>
              </a:rPr>
              <a:t>At any point in time, the PC points at (contains the address of) some machine-language instruction in main memory.</a:t>
            </a:r>
            <a:endParaRPr sz="1100"/>
          </a:p>
        </p:txBody>
      </p:sp>
      <p:sp>
        <p:nvSpPr>
          <p:cNvPr id="307" name="Google Shape;307;p55"/>
          <p:cNvSpPr txBox="1"/>
          <p:nvPr/>
        </p:nvSpPr>
        <p:spPr>
          <a:xfrm>
            <a:off x="1173772" y="1071491"/>
            <a:ext cx="2250831" cy="346249"/>
          </a:xfrm>
          <a:prstGeom prst="rect">
            <a:avLst/>
          </a:prstGeom>
          <a:noFill/>
          <a:ln>
            <a:noFill/>
          </a:ln>
        </p:spPr>
        <p:txBody>
          <a:bodyPr spcFirstLastPara="1" wrap="square" lIns="68575" tIns="34275" rIns="68575" bIns="34275" anchor="t" anchorCtr="0">
            <a:noAutofit/>
          </a:bodyPr>
          <a:lstStyle/>
          <a:p>
            <a:pPr marL="0" marR="0" lvl="0" indent="0" algn="l" rtl="1">
              <a:spcBef>
                <a:spcPts val="0"/>
              </a:spcBef>
              <a:spcAft>
                <a:spcPts val="0"/>
              </a:spcAft>
              <a:buNone/>
            </a:pPr>
            <a:r>
              <a:rPr lang="en" sz="1800" b="1">
                <a:solidFill>
                  <a:schemeClr val="dk1"/>
                </a:solidFill>
                <a:latin typeface="Open Sans"/>
                <a:ea typeface="Open Sans"/>
                <a:cs typeface="Open Sans"/>
                <a:sym typeface="Open Sans"/>
              </a:rPr>
              <a:t>Processor</a:t>
            </a:r>
            <a:endParaRPr sz="1800" b="1">
              <a:solidFill>
                <a:schemeClr val="dk1"/>
              </a:solidFill>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Google Shape;312;p56"/>
          <p:cNvPicPr preferRelativeResize="0"/>
          <p:nvPr/>
        </p:nvPicPr>
        <p:blipFill rotWithShape="1">
          <a:blip r:embed="rId3">
            <a:alphaModFix/>
          </a:blip>
          <a:srcRect b="7308"/>
          <a:stretch/>
        </p:blipFill>
        <p:spPr>
          <a:xfrm>
            <a:off x="1857832" y="933077"/>
            <a:ext cx="5589699" cy="387296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57"/>
          <p:cNvSpPr/>
          <p:nvPr/>
        </p:nvSpPr>
        <p:spPr>
          <a:xfrm>
            <a:off x="539886" y="1490578"/>
            <a:ext cx="6208212" cy="2654573"/>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2400" b="1">
                <a:solidFill>
                  <a:schemeClr val="dk1"/>
                </a:solidFill>
                <a:latin typeface="Open Sans"/>
                <a:ea typeface="Open Sans"/>
                <a:cs typeface="Open Sans"/>
                <a:sym typeface="Open Sans"/>
              </a:rPr>
              <a:t>What is an Operating System?</a:t>
            </a:r>
            <a:endParaRPr sz="1100"/>
          </a:p>
          <a:p>
            <a:pPr marL="0" marR="0" lvl="0" indent="0" algn="l" rtl="0">
              <a:spcBef>
                <a:spcPts val="0"/>
              </a:spcBef>
              <a:spcAft>
                <a:spcPts val="0"/>
              </a:spcAft>
              <a:buNone/>
            </a:pPr>
            <a:endParaRPr sz="2400">
              <a:solidFill>
                <a:schemeClr val="dk1"/>
              </a:solidFill>
              <a:latin typeface="Open Sans"/>
              <a:ea typeface="Open Sans"/>
              <a:cs typeface="Open Sans"/>
              <a:sym typeface="Open Sans"/>
            </a:endParaRPr>
          </a:p>
          <a:p>
            <a:pPr marL="0" marR="0" lvl="0" indent="0" algn="l" rtl="0">
              <a:spcBef>
                <a:spcPts val="0"/>
              </a:spcBef>
              <a:spcAft>
                <a:spcPts val="0"/>
              </a:spcAft>
              <a:buNone/>
            </a:pPr>
            <a:r>
              <a:rPr lang="en" sz="2400">
                <a:solidFill>
                  <a:schemeClr val="dk1"/>
                </a:solidFill>
                <a:latin typeface="Open Sans"/>
                <a:ea typeface="Open Sans"/>
                <a:cs typeface="Open Sans"/>
                <a:sym typeface="Open Sans"/>
              </a:rPr>
              <a:t>An </a:t>
            </a:r>
            <a:r>
              <a:rPr lang="en" sz="2400" b="1">
                <a:solidFill>
                  <a:schemeClr val="dk1"/>
                </a:solidFill>
                <a:latin typeface="Open Sans"/>
                <a:ea typeface="Open Sans"/>
                <a:cs typeface="Open Sans"/>
                <a:sym typeface="Open Sans"/>
              </a:rPr>
              <a:t>operating system</a:t>
            </a:r>
            <a:r>
              <a:rPr lang="en" sz="2400">
                <a:solidFill>
                  <a:schemeClr val="dk1"/>
                </a:solidFill>
                <a:latin typeface="Open Sans"/>
                <a:ea typeface="Open Sans"/>
                <a:cs typeface="Open Sans"/>
                <a:sym typeface="Open Sans"/>
              </a:rPr>
              <a:t> (OS) is system software that manages computer hardware and software resources and provides common services for computer programs.</a:t>
            </a:r>
            <a:endParaRPr sz="11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58"/>
          <p:cNvSpPr txBox="1"/>
          <p:nvPr/>
        </p:nvSpPr>
        <p:spPr>
          <a:xfrm>
            <a:off x="895006" y="1905793"/>
            <a:ext cx="6110654" cy="1938992"/>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en" sz="1400">
                <a:solidFill>
                  <a:schemeClr val="dk1"/>
                </a:solidFill>
                <a:latin typeface="Open Sans"/>
                <a:ea typeface="Open Sans"/>
                <a:cs typeface="Open Sans"/>
                <a:sym typeface="Open Sans"/>
              </a:rPr>
              <a:t>Computer software, also called software or application, is a set of instructions and its documentations that tells a computer what to do or how to perform a task. </a:t>
            </a:r>
            <a:endParaRPr sz="1100"/>
          </a:p>
          <a:p>
            <a:pPr marL="0" marR="0" lvl="0" indent="0" algn="just" rtl="0">
              <a:spcBef>
                <a:spcPts val="0"/>
              </a:spcBef>
              <a:spcAft>
                <a:spcPts val="0"/>
              </a:spcAft>
              <a:buNone/>
            </a:pPr>
            <a:endParaRPr sz="1400">
              <a:solidFill>
                <a:schemeClr val="dk1"/>
              </a:solidFill>
              <a:latin typeface="Open Sans"/>
              <a:ea typeface="Open Sans"/>
              <a:cs typeface="Open Sans"/>
              <a:sym typeface="Open Sans"/>
            </a:endParaRPr>
          </a:p>
          <a:p>
            <a:pPr marL="0" marR="0" lvl="0" indent="0" algn="just" rtl="0">
              <a:spcBef>
                <a:spcPts val="0"/>
              </a:spcBef>
              <a:spcAft>
                <a:spcPts val="0"/>
              </a:spcAft>
              <a:buNone/>
            </a:pPr>
            <a:r>
              <a:rPr lang="en" sz="1400">
                <a:solidFill>
                  <a:schemeClr val="dk1"/>
                </a:solidFill>
                <a:latin typeface="Open Sans"/>
                <a:ea typeface="Open Sans"/>
                <a:cs typeface="Open Sans"/>
                <a:sym typeface="Open Sans"/>
              </a:rPr>
              <a:t>Software includes all different software programs on a computer, such as applications and the operating system. </a:t>
            </a:r>
            <a:endParaRPr sz="1100"/>
          </a:p>
          <a:p>
            <a:pPr marL="0" marR="0" lvl="0" indent="0" algn="just" rtl="0">
              <a:spcBef>
                <a:spcPts val="0"/>
              </a:spcBef>
              <a:spcAft>
                <a:spcPts val="0"/>
              </a:spcAft>
              <a:buNone/>
            </a:pPr>
            <a:endParaRPr sz="1400">
              <a:solidFill>
                <a:schemeClr val="dk1"/>
              </a:solidFill>
              <a:latin typeface="Open Sans"/>
              <a:ea typeface="Open Sans"/>
              <a:cs typeface="Open Sans"/>
              <a:sym typeface="Open Sans"/>
            </a:endParaRPr>
          </a:p>
          <a:p>
            <a:pPr marL="0" marR="0" lvl="0" indent="0" algn="just" rtl="0">
              <a:spcBef>
                <a:spcPts val="0"/>
              </a:spcBef>
              <a:spcAft>
                <a:spcPts val="0"/>
              </a:spcAft>
              <a:buNone/>
            </a:pPr>
            <a:endParaRPr sz="1400">
              <a:solidFill>
                <a:schemeClr val="dk1"/>
              </a:solidFill>
              <a:latin typeface="Open Sans"/>
              <a:ea typeface="Open Sans"/>
              <a:cs typeface="Open Sans"/>
              <a:sym typeface="Open Sans"/>
            </a:endParaRPr>
          </a:p>
          <a:p>
            <a:pPr marL="0" marR="0" lvl="0" indent="0" algn="just" rtl="0">
              <a:spcBef>
                <a:spcPts val="0"/>
              </a:spcBef>
              <a:spcAft>
                <a:spcPts val="0"/>
              </a:spcAft>
              <a:buNone/>
            </a:pPr>
            <a:r>
              <a:rPr lang="en" sz="1400">
                <a:solidFill>
                  <a:schemeClr val="dk1"/>
                </a:solidFill>
                <a:latin typeface="Open Sans"/>
                <a:ea typeface="Open Sans"/>
                <a:cs typeface="Open Sans"/>
                <a:sym typeface="Open Sans"/>
              </a:rPr>
              <a:t>The next chapter details the set of instructions in a computer software, also known as </a:t>
            </a:r>
            <a:r>
              <a:rPr lang="en" sz="1400" b="1">
                <a:solidFill>
                  <a:schemeClr val="dk1"/>
                </a:solidFill>
                <a:latin typeface="Open Sans"/>
                <a:ea typeface="Open Sans"/>
                <a:cs typeface="Open Sans"/>
                <a:sym typeface="Open Sans"/>
              </a:rPr>
              <a:t>algorithms.</a:t>
            </a:r>
            <a:endParaRPr sz="1100"/>
          </a:p>
        </p:txBody>
      </p:sp>
      <p:sp>
        <p:nvSpPr>
          <p:cNvPr id="323" name="Google Shape;323;p58"/>
          <p:cNvSpPr txBox="1"/>
          <p:nvPr/>
        </p:nvSpPr>
        <p:spPr>
          <a:xfrm>
            <a:off x="841130" y="1383742"/>
            <a:ext cx="6110654" cy="346249"/>
          </a:xfrm>
          <a:prstGeom prst="rect">
            <a:avLst/>
          </a:prstGeom>
          <a:noFill/>
          <a:ln>
            <a:noFill/>
          </a:ln>
        </p:spPr>
        <p:txBody>
          <a:bodyPr spcFirstLastPara="1" wrap="square" lIns="68575" tIns="34275" rIns="68575" bIns="34275" anchor="t" anchorCtr="0">
            <a:noAutofit/>
          </a:bodyPr>
          <a:lstStyle/>
          <a:p>
            <a:pPr marL="0" marR="0" lvl="0" indent="0" algn="just" rtl="0">
              <a:spcBef>
                <a:spcPts val="0"/>
              </a:spcBef>
              <a:spcAft>
                <a:spcPts val="0"/>
              </a:spcAft>
              <a:buNone/>
            </a:pPr>
            <a:r>
              <a:rPr lang="en" sz="1800" b="1">
                <a:solidFill>
                  <a:schemeClr val="dk1"/>
                </a:solidFill>
                <a:latin typeface="Open Sans"/>
                <a:ea typeface="Open Sans"/>
                <a:cs typeface="Open Sans"/>
                <a:sym typeface="Open Sans"/>
              </a:rPr>
              <a:t>‌Computer Software</a:t>
            </a:r>
            <a:endParaRPr sz="1800" b="1">
              <a:solidFill>
                <a:schemeClr val="dk1"/>
              </a:solidFill>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9"/>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chemeClr val="dk1"/>
              </a:buClr>
              <a:buSzPts val="4500"/>
              <a:buFont typeface="Calibri"/>
              <a:buNone/>
            </a:pPr>
            <a:r>
              <a:rPr lang="en" sz="6000" b="1"/>
              <a:t>Quiz 1</a:t>
            </a:r>
            <a:endParaRPr sz="6000" b="1"/>
          </a:p>
        </p:txBody>
      </p:sp>
      <p:sp>
        <p:nvSpPr>
          <p:cNvPr id="329" name="Google Shape;329;p59"/>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rgbClr val="888888"/>
              </a:buClr>
              <a:buSzPts val="1800"/>
              <a:buNone/>
            </a:pPr>
            <a:r>
              <a:rPr lang="en" sz="2400" u="sng">
                <a:solidFill>
                  <a:schemeClr val="hlink"/>
                </a:solidFill>
                <a:hlinkClick r:id="rId3"/>
              </a:rPr>
              <a:t>https://bit.ly/jds-ip-q1</a:t>
            </a:r>
            <a:r>
              <a:rPr lang="en" sz="2400"/>
              <a:t> </a:t>
            </a:r>
            <a:endParaRPr sz="2400"/>
          </a:p>
        </p:txBody>
      </p:sp>
      <p:pic>
        <p:nvPicPr>
          <p:cNvPr id="330" name="Google Shape;330;p59" descr="A picture containing icon&#10;&#10;Description automatically generated"/>
          <p:cNvPicPr preferRelativeResize="0"/>
          <p:nvPr/>
        </p:nvPicPr>
        <p:blipFill rotWithShape="1">
          <a:blip r:embed="rId4">
            <a:alphaModFix/>
          </a:blip>
          <a:srcRect/>
          <a:stretch/>
        </p:blipFill>
        <p:spPr>
          <a:xfrm>
            <a:off x="3648744" y="0"/>
            <a:ext cx="4988722"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sz="4400" b="1"/>
              <a:t>How about you?</a:t>
            </a:r>
            <a:endParaRPr sz="4400" b="1"/>
          </a:p>
        </p:txBody>
      </p:sp>
      <p:sp>
        <p:nvSpPr>
          <p:cNvPr id="172" name="Google Shape;172;p3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p>
            <a:pPr marL="177800" lvl="0" indent="-190500" algn="l" rtl="0">
              <a:lnSpc>
                <a:spcPct val="90000"/>
              </a:lnSpc>
              <a:spcBef>
                <a:spcPts val="0"/>
              </a:spcBef>
              <a:spcAft>
                <a:spcPts val="0"/>
              </a:spcAft>
              <a:buClr>
                <a:schemeClr val="dk1"/>
              </a:buClr>
              <a:buSzPts val="2400"/>
              <a:buChar char="•"/>
            </a:pPr>
            <a:r>
              <a:rPr lang="en" sz="2400" u="sng">
                <a:solidFill>
                  <a:schemeClr val="hlink"/>
                </a:solidFill>
                <a:hlinkClick r:id="rId3"/>
              </a:rPr>
              <a:t>https://bit.ly/jds-ip</a:t>
            </a:r>
            <a:r>
              <a:rPr lang="en" sz="2400"/>
              <a:t> </a:t>
            </a:r>
            <a:endParaRPr sz="2400"/>
          </a:p>
        </p:txBody>
      </p:sp>
      <p:pic>
        <p:nvPicPr>
          <p:cNvPr id="173" name="Google Shape;173;p33" descr="A person with collar shirt&#10;&#10;Description automatically generated"/>
          <p:cNvPicPr preferRelativeResize="0"/>
          <p:nvPr/>
        </p:nvPicPr>
        <p:blipFill rotWithShape="1">
          <a:blip r:embed="rId4">
            <a:alphaModFix/>
          </a:blip>
          <a:srcRect/>
          <a:stretch/>
        </p:blipFill>
        <p:spPr>
          <a:xfrm>
            <a:off x="4903501" y="805487"/>
            <a:ext cx="3611849" cy="3827235"/>
          </a:xfrm>
          <a:prstGeom prst="rect">
            <a:avLst/>
          </a:prstGeom>
          <a:noFill/>
          <a:ln>
            <a:noFill/>
          </a:ln>
        </p:spPr>
      </p:pic>
      <p:pic>
        <p:nvPicPr>
          <p:cNvPr id="174" name="Google Shape;174;p33" descr="Qr code&#10;&#10;Description automatically generated"/>
          <p:cNvPicPr preferRelativeResize="0"/>
          <p:nvPr/>
        </p:nvPicPr>
        <p:blipFill rotWithShape="1">
          <a:blip r:embed="rId5">
            <a:alphaModFix/>
          </a:blip>
          <a:srcRect/>
          <a:stretch/>
        </p:blipFill>
        <p:spPr>
          <a:xfrm>
            <a:off x="834921" y="1967486"/>
            <a:ext cx="2432512" cy="243251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60"/>
          <p:cNvSpPr txBox="1"/>
          <p:nvPr/>
        </p:nvSpPr>
        <p:spPr>
          <a:xfrm>
            <a:off x="1501172" y="2121626"/>
            <a:ext cx="6141655" cy="484748"/>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2700" b="1">
                <a:solidFill>
                  <a:schemeClr val="lt1"/>
                </a:solidFill>
                <a:latin typeface="Open Sans"/>
                <a:ea typeface="Open Sans"/>
                <a:cs typeface="Open Sans"/>
                <a:sym typeface="Open Sans"/>
              </a:rPr>
              <a:t>Introduction to Algorithms</a:t>
            </a:r>
            <a:endParaRPr sz="11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61"/>
          <p:cNvSpPr txBox="1">
            <a:spLocks noGrp="1"/>
          </p:cNvSpPr>
          <p:nvPr>
            <p:ph type="body" idx="1"/>
          </p:nvPr>
        </p:nvSpPr>
        <p:spPr>
          <a:xfrm>
            <a:off x="1250577" y="1707777"/>
            <a:ext cx="5002306" cy="1842247"/>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1"/>
              </a:buClr>
              <a:buSzPts val="1800"/>
              <a:buNone/>
            </a:pPr>
            <a:endParaRPr sz="1800" b="1">
              <a:latin typeface="Open Sans"/>
              <a:ea typeface="Open Sans"/>
              <a:cs typeface="Open Sans"/>
              <a:sym typeface="Open Sans"/>
            </a:endParaRPr>
          </a:p>
          <a:p>
            <a:pPr marL="381000" lvl="0" indent="-381000" algn="l" rtl="0">
              <a:lnSpc>
                <a:spcPct val="90000"/>
              </a:lnSpc>
              <a:spcBef>
                <a:spcPts val="800"/>
              </a:spcBef>
              <a:spcAft>
                <a:spcPts val="0"/>
              </a:spcAft>
              <a:buClr>
                <a:schemeClr val="dk1"/>
              </a:buClr>
              <a:buSzPts val="1800"/>
              <a:buFont typeface="Calibri"/>
              <a:buAutoNum type="arabicPeriod"/>
            </a:pPr>
            <a:r>
              <a:rPr lang="en" sz="1800" b="1">
                <a:latin typeface="Open Sans"/>
                <a:ea typeface="Open Sans"/>
                <a:cs typeface="Open Sans"/>
                <a:sym typeface="Open Sans"/>
              </a:rPr>
              <a:t>What is an Algorithm?</a:t>
            </a:r>
            <a:endParaRPr sz="1100"/>
          </a:p>
          <a:p>
            <a:pPr marL="381000" lvl="0" indent="-381000" algn="l" rtl="0">
              <a:lnSpc>
                <a:spcPct val="90000"/>
              </a:lnSpc>
              <a:spcBef>
                <a:spcPts val="800"/>
              </a:spcBef>
              <a:spcAft>
                <a:spcPts val="0"/>
              </a:spcAft>
              <a:buClr>
                <a:srgbClr val="A5A5A5"/>
              </a:buClr>
              <a:buSzPts val="1800"/>
              <a:buFont typeface="Calibri"/>
              <a:buAutoNum type="arabicPeriod"/>
            </a:pPr>
            <a:r>
              <a:rPr lang="en" sz="1800" b="1">
                <a:solidFill>
                  <a:srgbClr val="A5A5A5"/>
                </a:solidFill>
                <a:latin typeface="Open Sans"/>
                <a:ea typeface="Open Sans"/>
                <a:cs typeface="Open Sans"/>
                <a:sym typeface="Open Sans"/>
              </a:rPr>
              <a:t>Describing Algorithms with Flowcharts</a:t>
            </a:r>
            <a:endParaRPr sz="1100"/>
          </a:p>
          <a:p>
            <a:pPr marL="381000" lvl="0" indent="-381000" algn="l" rtl="0">
              <a:lnSpc>
                <a:spcPct val="90000"/>
              </a:lnSpc>
              <a:spcBef>
                <a:spcPts val="800"/>
              </a:spcBef>
              <a:spcAft>
                <a:spcPts val="0"/>
              </a:spcAft>
              <a:buClr>
                <a:srgbClr val="A5A5A5"/>
              </a:buClr>
              <a:buSzPts val="1800"/>
              <a:buFont typeface="Calibri"/>
              <a:buAutoNum type="arabicPeriod"/>
            </a:pPr>
            <a:r>
              <a:rPr lang="en" sz="1800" b="1">
                <a:solidFill>
                  <a:srgbClr val="A5A5A5"/>
                </a:solidFill>
                <a:latin typeface="Open Sans"/>
                <a:ea typeface="Open Sans"/>
                <a:cs typeface="Open Sans"/>
                <a:sym typeface="Open Sans"/>
              </a:rPr>
              <a:t>Introduction to Programming</a:t>
            </a:r>
            <a:endParaRPr sz="11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62"/>
          <p:cNvSpPr/>
          <p:nvPr/>
        </p:nvSpPr>
        <p:spPr>
          <a:xfrm>
            <a:off x="625503" y="1525764"/>
            <a:ext cx="7706412" cy="858937"/>
          </a:xfrm>
          <a:prstGeom prst="rect">
            <a:avLst/>
          </a:prstGeom>
          <a:solidFill>
            <a:srgbClr val="FFFFFF"/>
          </a:solidFill>
          <a:ln w="12700" cap="flat" cmpd="sng">
            <a:solidFill>
              <a:srgbClr val="1F744B"/>
            </a:solidFill>
            <a:prstDash val="solid"/>
            <a:miter lim="800000"/>
            <a:headEnd type="none" w="sm" len="sm"/>
            <a:tailEnd type="none" w="sm" len="sm"/>
          </a:ln>
        </p:spPr>
        <p:txBody>
          <a:bodyPr spcFirstLastPara="1" wrap="square" lIns="68575" tIns="34275" rIns="68575" bIns="34275" anchor="ctr" anchorCtr="1">
            <a:noAutofit/>
          </a:bodyPr>
          <a:lstStyle/>
          <a:p>
            <a:pPr marL="0" marR="0" lvl="0" indent="0" algn="l" rtl="0">
              <a:spcBef>
                <a:spcPts val="0"/>
              </a:spcBef>
              <a:spcAft>
                <a:spcPts val="0"/>
              </a:spcAft>
              <a:buNone/>
            </a:pPr>
            <a:r>
              <a:rPr lang="en" sz="2100" b="1">
                <a:solidFill>
                  <a:srgbClr val="1F744B"/>
                </a:solidFill>
                <a:latin typeface="Helvetica Neue"/>
                <a:ea typeface="Helvetica Neue"/>
                <a:cs typeface="Helvetica Neue"/>
                <a:sym typeface="Helvetica Neue"/>
              </a:rPr>
              <a:t>Definition</a:t>
            </a:r>
            <a:endParaRPr sz="1100"/>
          </a:p>
          <a:p>
            <a:pPr marL="0" marR="0" lvl="0" indent="0" algn="l" rtl="0">
              <a:spcBef>
                <a:spcPts val="0"/>
              </a:spcBef>
              <a:spcAft>
                <a:spcPts val="0"/>
              </a:spcAft>
              <a:buNone/>
            </a:pPr>
            <a:r>
              <a:rPr lang="en" sz="2100">
                <a:solidFill>
                  <a:srgbClr val="000000"/>
                </a:solidFill>
                <a:latin typeface="Helvetica Neue"/>
                <a:ea typeface="Helvetica Neue"/>
                <a:cs typeface="Helvetica Neue"/>
                <a:sym typeface="Helvetica Neue"/>
              </a:rPr>
              <a:t>A set of step-by-step instructions to solve a problem.</a:t>
            </a:r>
            <a:endParaRPr sz="1100"/>
          </a:p>
        </p:txBody>
      </p:sp>
      <p:sp>
        <p:nvSpPr>
          <p:cNvPr id="347" name="Google Shape;347;p62"/>
          <p:cNvSpPr txBox="1">
            <a:spLocks noGrp="1"/>
          </p:cNvSpPr>
          <p:nvPr>
            <p:ph type="body" idx="1"/>
          </p:nvPr>
        </p:nvSpPr>
        <p:spPr>
          <a:xfrm>
            <a:off x="673894" y="2642448"/>
            <a:ext cx="7430691" cy="2096239"/>
          </a:xfrm>
          <a:prstGeom prst="rect">
            <a:avLst/>
          </a:prstGeom>
          <a:noFill/>
          <a:ln>
            <a:noFill/>
          </a:ln>
        </p:spPr>
        <p:txBody>
          <a:bodyPr spcFirstLastPara="1" wrap="square" lIns="68575" tIns="34275" rIns="68575" bIns="34275" anchor="t" anchorCtr="0">
            <a:noAutofit/>
          </a:bodyPr>
          <a:lstStyle/>
          <a:p>
            <a:pPr marL="0" lvl="0" indent="0" algn="l" rtl="0">
              <a:lnSpc>
                <a:spcPct val="130000"/>
              </a:lnSpc>
              <a:spcBef>
                <a:spcPts val="0"/>
              </a:spcBef>
              <a:spcAft>
                <a:spcPts val="0"/>
              </a:spcAft>
              <a:buClr>
                <a:srgbClr val="121504"/>
              </a:buClr>
              <a:buSzPts val="1900"/>
              <a:buNone/>
            </a:pPr>
            <a:r>
              <a:rPr lang="en" sz="1900" b="1">
                <a:solidFill>
                  <a:srgbClr val="121504"/>
                </a:solidFill>
              </a:rPr>
              <a:t>Requirements</a:t>
            </a:r>
            <a:endParaRPr sz="1900">
              <a:solidFill>
                <a:srgbClr val="121504"/>
              </a:solidFill>
            </a:endParaRPr>
          </a:p>
          <a:p>
            <a:pPr marL="342900" lvl="0" indent="-349250" algn="l" rtl="0">
              <a:lnSpc>
                <a:spcPct val="130000"/>
              </a:lnSpc>
              <a:spcBef>
                <a:spcPts val="0"/>
              </a:spcBef>
              <a:spcAft>
                <a:spcPts val="0"/>
              </a:spcAft>
              <a:buClr>
                <a:srgbClr val="121504"/>
              </a:buClr>
              <a:buSzPts val="1500"/>
              <a:buChar char="•"/>
            </a:pPr>
            <a:r>
              <a:rPr lang="en" sz="1500">
                <a:solidFill>
                  <a:srgbClr val="121504"/>
                </a:solidFill>
              </a:rPr>
              <a:t>Can be described in a formal language</a:t>
            </a:r>
            <a:endParaRPr sz="1100"/>
          </a:p>
          <a:p>
            <a:pPr marL="342900" lvl="0" indent="-349250" algn="l" rtl="0">
              <a:lnSpc>
                <a:spcPct val="130000"/>
              </a:lnSpc>
              <a:spcBef>
                <a:spcPts val="0"/>
              </a:spcBef>
              <a:spcAft>
                <a:spcPts val="0"/>
              </a:spcAft>
              <a:buClr>
                <a:srgbClr val="121504"/>
              </a:buClr>
              <a:buSzPts val="1500"/>
              <a:buChar char="•"/>
            </a:pPr>
            <a:r>
              <a:rPr lang="en" sz="1500">
                <a:solidFill>
                  <a:srgbClr val="121504"/>
                </a:solidFill>
              </a:rPr>
              <a:t>Consist of a finite number of steps</a:t>
            </a:r>
            <a:endParaRPr sz="1100"/>
          </a:p>
          <a:p>
            <a:pPr marL="342900" lvl="0" indent="-349250" algn="l" rtl="0">
              <a:lnSpc>
                <a:spcPct val="130000"/>
              </a:lnSpc>
              <a:spcBef>
                <a:spcPts val="0"/>
              </a:spcBef>
              <a:spcAft>
                <a:spcPts val="0"/>
              </a:spcAft>
              <a:buClr>
                <a:srgbClr val="121504"/>
              </a:buClr>
              <a:buSzPts val="1500"/>
              <a:buChar char="•"/>
            </a:pPr>
            <a:r>
              <a:rPr lang="en" sz="1500">
                <a:solidFill>
                  <a:srgbClr val="121504"/>
                </a:solidFill>
              </a:rPr>
              <a:t>Operate on zero or more inputs</a:t>
            </a:r>
            <a:endParaRPr sz="1100"/>
          </a:p>
          <a:p>
            <a:pPr marL="342900" lvl="0" indent="-349250" algn="l" rtl="0">
              <a:lnSpc>
                <a:spcPct val="130000"/>
              </a:lnSpc>
              <a:spcBef>
                <a:spcPts val="0"/>
              </a:spcBef>
              <a:spcAft>
                <a:spcPts val="0"/>
              </a:spcAft>
              <a:buClr>
                <a:srgbClr val="121504"/>
              </a:buClr>
              <a:buSzPts val="1500"/>
              <a:buChar char="•"/>
            </a:pPr>
            <a:r>
              <a:rPr lang="en" sz="1500">
                <a:solidFill>
                  <a:srgbClr val="121504"/>
                </a:solidFill>
              </a:rPr>
              <a:t>Result in an output</a:t>
            </a:r>
            <a:endParaRPr sz="1100"/>
          </a:p>
          <a:p>
            <a:pPr marL="342900" lvl="0" indent="-349250" algn="l" rtl="0">
              <a:lnSpc>
                <a:spcPct val="130000"/>
              </a:lnSpc>
              <a:spcBef>
                <a:spcPts val="0"/>
              </a:spcBef>
              <a:spcAft>
                <a:spcPts val="0"/>
              </a:spcAft>
              <a:buClr>
                <a:srgbClr val="121504"/>
              </a:buClr>
              <a:buSzPts val="1500"/>
              <a:buChar char="•"/>
            </a:pPr>
            <a:r>
              <a:rPr lang="en" sz="1500">
                <a:solidFill>
                  <a:srgbClr val="121504"/>
                </a:solidFill>
              </a:rPr>
              <a:t>Individual steps are sufficiently basic and can be executed in finite time</a:t>
            </a:r>
            <a:endParaRPr sz="1100"/>
          </a:p>
          <a:p>
            <a:pPr marL="177800" lvl="0" indent="-88900" algn="l" rtl="0">
              <a:lnSpc>
                <a:spcPct val="70000"/>
              </a:lnSpc>
              <a:spcBef>
                <a:spcPts val="800"/>
              </a:spcBef>
              <a:spcAft>
                <a:spcPts val="0"/>
              </a:spcAft>
              <a:buClr>
                <a:schemeClr val="dk1"/>
              </a:buClr>
              <a:buSzPts val="1500"/>
              <a:buNone/>
            </a:pPr>
            <a:endParaRPr sz="1500"/>
          </a:p>
        </p:txBody>
      </p:sp>
      <p:sp>
        <p:nvSpPr>
          <p:cNvPr id="348" name="Google Shape;348;p62"/>
          <p:cNvSpPr txBox="1">
            <a:spLocks noGrp="1"/>
          </p:cNvSpPr>
          <p:nvPr>
            <p:ph type="title"/>
          </p:nvPr>
        </p:nvSpPr>
        <p:spPr>
          <a:xfrm>
            <a:off x="3566160" y="273844"/>
            <a:ext cx="5079378" cy="669821"/>
          </a:xfrm>
          <a:prstGeom prst="rect">
            <a:avLst/>
          </a:prstGeom>
          <a:noFill/>
          <a:ln>
            <a:noFill/>
          </a:ln>
        </p:spPr>
        <p:txBody>
          <a:bodyPr spcFirstLastPara="1" wrap="square" lIns="68575" tIns="34275" rIns="68575" bIns="34275" anchor="ctr" anchorCtr="0">
            <a:noAutofit/>
          </a:bodyPr>
          <a:lstStyle/>
          <a:p>
            <a:pPr marL="0" lvl="0" indent="0" algn="r" rtl="0">
              <a:lnSpc>
                <a:spcPct val="90000"/>
              </a:lnSpc>
              <a:spcBef>
                <a:spcPts val="0"/>
              </a:spcBef>
              <a:spcAft>
                <a:spcPts val="0"/>
              </a:spcAft>
              <a:buClr>
                <a:srgbClr val="222A35"/>
              </a:buClr>
              <a:buSzPts val="1500"/>
              <a:buFont typeface="Open Sans"/>
              <a:buNone/>
            </a:pPr>
            <a:r>
              <a:rPr lang="en" sz="1100">
                <a:latin typeface="Open Sans"/>
                <a:ea typeface="Open Sans"/>
                <a:cs typeface="Open Sans"/>
                <a:sym typeface="Open Sans"/>
              </a:rPr>
              <a:t>What is an Algorithm?</a:t>
            </a:r>
            <a:br>
              <a:rPr lang="en" sz="1100">
                <a:latin typeface="Open Sans"/>
                <a:ea typeface="Open Sans"/>
                <a:cs typeface="Open Sans"/>
                <a:sym typeface="Open Sans"/>
              </a:rPr>
            </a:br>
            <a:r>
              <a:rPr lang="en" sz="1100">
                <a:solidFill>
                  <a:srgbClr val="2E75B5"/>
                </a:solidFill>
                <a:latin typeface="Open Sans"/>
                <a:ea typeface="Open Sans"/>
                <a:cs typeface="Open Sans"/>
                <a:sym typeface="Open Sans"/>
              </a:rPr>
              <a:t>Definition and Structure</a:t>
            </a:r>
            <a:endParaRPr sz="11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63"/>
          <p:cNvSpPr txBox="1">
            <a:spLocks noGrp="1"/>
          </p:cNvSpPr>
          <p:nvPr>
            <p:ph type="body" idx="1"/>
          </p:nvPr>
        </p:nvSpPr>
        <p:spPr>
          <a:xfrm>
            <a:off x="673894" y="1888067"/>
            <a:ext cx="7430691" cy="2850621"/>
          </a:xfrm>
          <a:prstGeom prst="rect">
            <a:avLst/>
          </a:prstGeom>
          <a:noFill/>
          <a:ln>
            <a:noFill/>
          </a:ln>
        </p:spPr>
        <p:txBody>
          <a:bodyPr spcFirstLastPara="1" wrap="square" lIns="68575" tIns="34275" rIns="68575" bIns="34275" anchor="t" anchorCtr="0">
            <a:noAutofit/>
          </a:bodyPr>
          <a:lstStyle/>
          <a:p>
            <a:pPr marL="177800" lvl="0" indent="-171450" algn="l" rtl="0">
              <a:lnSpc>
                <a:spcPct val="150000"/>
              </a:lnSpc>
              <a:spcBef>
                <a:spcPts val="0"/>
              </a:spcBef>
              <a:spcAft>
                <a:spcPts val="0"/>
              </a:spcAft>
              <a:buClr>
                <a:srgbClr val="121504"/>
              </a:buClr>
              <a:buSzPts val="1500"/>
              <a:buChar char="•"/>
            </a:pPr>
            <a:r>
              <a:rPr lang="en" sz="1500">
                <a:solidFill>
                  <a:srgbClr val="121504"/>
                </a:solidFill>
              </a:rPr>
              <a:t>Calculate the sum of the first 10 positive numbers</a:t>
            </a:r>
            <a:endParaRPr sz="1100"/>
          </a:p>
          <a:p>
            <a:pPr marL="177800" lvl="0" indent="-76200" algn="l" rtl="0">
              <a:lnSpc>
                <a:spcPct val="150000"/>
              </a:lnSpc>
              <a:spcBef>
                <a:spcPts val="0"/>
              </a:spcBef>
              <a:spcAft>
                <a:spcPts val="0"/>
              </a:spcAft>
              <a:buClr>
                <a:schemeClr val="dk1"/>
              </a:buClr>
              <a:buSzPts val="1500"/>
              <a:buNone/>
            </a:pPr>
            <a:endParaRPr sz="1500">
              <a:solidFill>
                <a:srgbClr val="121504"/>
              </a:solidFill>
            </a:endParaRPr>
          </a:p>
          <a:p>
            <a:pPr marL="177800" lvl="0" indent="-171450" algn="l" rtl="0">
              <a:lnSpc>
                <a:spcPct val="150000"/>
              </a:lnSpc>
              <a:spcBef>
                <a:spcPts val="0"/>
              </a:spcBef>
              <a:spcAft>
                <a:spcPts val="0"/>
              </a:spcAft>
              <a:buClr>
                <a:srgbClr val="121504"/>
              </a:buClr>
              <a:buSzPts val="1500"/>
              <a:buChar char="•"/>
            </a:pPr>
            <a:r>
              <a:rPr lang="en" sz="1500">
                <a:solidFill>
                  <a:srgbClr val="121504"/>
                </a:solidFill>
              </a:rPr>
              <a:t>Recipe for baking a cake</a:t>
            </a:r>
            <a:endParaRPr sz="1100"/>
          </a:p>
          <a:p>
            <a:pPr marL="177800" lvl="0" indent="-76200" algn="l" rtl="0">
              <a:lnSpc>
                <a:spcPct val="150000"/>
              </a:lnSpc>
              <a:spcBef>
                <a:spcPts val="0"/>
              </a:spcBef>
              <a:spcAft>
                <a:spcPts val="0"/>
              </a:spcAft>
              <a:buClr>
                <a:schemeClr val="dk1"/>
              </a:buClr>
              <a:buSzPts val="1500"/>
              <a:buNone/>
            </a:pPr>
            <a:endParaRPr sz="1500">
              <a:solidFill>
                <a:srgbClr val="121504"/>
              </a:solidFill>
            </a:endParaRPr>
          </a:p>
          <a:p>
            <a:pPr marL="177800" lvl="0" indent="-171450" algn="l" rtl="0">
              <a:lnSpc>
                <a:spcPct val="150000"/>
              </a:lnSpc>
              <a:spcBef>
                <a:spcPts val="0"/>
              </a:spcBef>
              <a:spcAft>
                <a:spcPts val="0"/>
              </a:spcAft>
              <a:buClr>
                <a:srgbClr val="121504"/>
              </a:buClr>
              <a:buSzPts val="1500"/>
              <a:buChar char="•"/>
            </a:pPr>
            <a:r>
              <a:rPr lang="en" sz="1500">
                <a:solidFill>
                  <a:srgbClr val="121504"/>
                </a:solidFill>
              </a:rPr>
              <a:t>Recommend products to consumers based on previous transactions</a:t>
            </a:r>
            <a:endParaRPr sz="1100"/>
          </a:p>
          <a:p>
            <a:pPr marL="177800" lvl="0" indent="-76200" algn="l" rtl="0">
              <a:lnSpc>
                <a:spcPct val="90000"/>
              </a:lnSpc>
              <a:spcBef>
                <a:spcPts val="800"/>
              </a:spcBef>
              <a:spcAft>
                <a:spcPts val="0"/>
              </a:spcAft>
              <a:buClr>
                <a:schemeClr val="dk1"/>
              </a:buClr>
              <a:buSzPts val="1500"/>
              <a:buNone/>
            </a:pPr>
            <a:endParaRPr sz="1500"/>
          </a:p>
        </p:txBody>
      </p:sp>
      <p:sp>
        <p:nvSpPr>
          <p:cNvPr id="354" name="Google Shape;354;p63"/>
          <p:cNvSpPr txBox="1">
            <a:spLocks noGrp="1"/>
          </p:cNvSpPr>
          <p:nvPr>
            <p:ph type="title"/>
          </p:nvPr>
        </p:nvSpPr>
        <p:spPr>
          <a:xfrm>
            <a:off x="3566160" y="273844"/>
            <a:ext cx="5079378" cy="669821"/>
          </a:xfrm>
          <a:prstGeom prst="rect">
            <a:avLst/>
          </a:prstGeom>
          <a:noFill/>
          <a:ln>
            <a:noFill/>
          </a:ln>
        </p:spPr>
        <p:txBody>
          <a:bodyPr spcFirstLastPara="1" wrap="square" lIns="68575" tIns="34275" rIns="68575" bIns="34275" anchor="ctr" anchorCtr="0">
            <a:noAutofit/>
          </a:bodyPr>
          <a:lstStyle/>
          <a:p>
            <a:pPr marL="0" lvl="0" indent="0" algn="r" rtl="0">
              <a:lnSpc>
                <a:spcPct val="90000"/>
              </a:lnSpc>
              <a:spcBef>
                <a:spcPts val="0"/>
              </a:spcBef>
              <a:spcAft>
                <a:spcPts val="0"/>
              </a:spcAft>
              <a:buClr>
                <a:srgbClr val="222A35"/>
              </a:buClr>
              <a:buSzPts val="1500"/>
              <a:buFont typeface="Open Sans"/>
              <a:buNone/>
            </a:pPr>
            <a:r>
              <a:rPr lang="en" sz="1100">
                <a:latin typeface="Open Sans"/>
                <a:ea typeface="Open Sans"/>
                <a:cs typeface="Open Sans"/>
                <a:sym typeface="Open Sans"/>
              </a:rPr>
              <a:t>What is an Algorithm?</a:t>
            </a:r>
            <a:br>
              <a:rPr lang="en" sz="1100">
                <a:latin typeface="Open Sans"/>
                <a:ea typeface="Open Sans"/>
                <a:cs typeface="Open Sans"/>
                <a:sym typeface="Open Sans"/>
              </a:rPr>
            </a:br>
            <a:r>
              <a:rPr lang="en" sz="1100">
                <a:solidFill>
                  <a:srgbClr val="2E75B5"/>
                </a:solidFill>
                <a:latin typeface="Open Sans"/>
                <a:ea typeface="Open Sans"/>
                <a:cs typeface="Open Sans"/>
                <a:sym typeface="Open Sans"/>
              </a:rPr>
              <a:t>Examples of Algorithms</a:t>
            </a:r>
            <a:endParaRPr sz="11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64"/>
          <p:cNvSpPr/>
          <p:nvPr/>
        </p:nvSpPr>
        <p:spPr>
          <a:xfrm>
            <a:off x="237668" y="1977629"/>
            <a:ext cx="8668663" cy="1620000"/>
          </a:xfrm>
          <a:prstGeom prst="rect">
            <a:avLst/>
          </a:prstGeom>
          <a:solidFill>
            <a:schemeClr val="lt1"/>
          </a:solidFill>
          <a:ln w="12700" cap="flat" cmpd="sng">
            <a:solidFill>
              <a:srgbClr val="1F744B"/>
            </a:solidFill>
            <a:prstDash val="solid"/>
            <a:miter lim="800000"/>
            <a:headEnd type="none" w="sm" len="sm"/>
            <a:tailEnd type="none" w="sm" len="sm"/>
          </a:ln>
        </p:spPr>
        <p:txBody>
          <a:bodyPr spcFirstLastPara="1" wrap="square" lIns="54000" tIns="27000" rIns="68575" bIns="34275" anchor="ctr" anchorCtr="0">
            <a:noAutofit/>
          </a:bodyPr>
          <a:lstStyle/>
          <a:p>
            <a:pPr marL="0" marR="0" lvl="0" indent="0" algn="l" rtl="0">
              <a:lnSpc>
                <a:spcPct val="150000"/>
              </a:lnSpc>
              <a:spcBef>
                <a:spcPts val="0"/>
              </a:spcBef>
              <a:spcAft>
                <a:spcPts val="0"/>
              </a:spcAft>
              <a:buNone/>
            </a:pPr>
            <a:r>
              <a:rPr lang="en" sz="1800" b="1">
                <a:solidFill>
                  <a:srgbClr val="1F744B"/>
                </a:solidFill>
                <a:latin typeface="Helvetica Neue"/>
                <a:ea typeface="Helvetica Neue"/>
                <a:cs typeface="Helvetica Neue"/>
                <a:sym typeface="Helvetica Neue"/>
              </a:rPr>
              <a:t>Exercise 1</a:t>
            </a:r>
            <a:endParaRPr sz="1100"/>
          </a:p>
          <a:p>
            <a:pPr marL="0" marR="0" lvl="0" indent="0" algn="l" rtl="0">
              <a:lnSpc>
                <a:spcPct val="150000"/>
              </a:lnSpc>
              <a:spcBef>
                <a:spcPts val="0"/>
              </a:spcBef>
              <a:spcAft>
                <a:spcPts val="0"/>
              </a:spcAft>
              <a:buNone/>
            </a:pPr>
            <a:r>
              <a:rPr lang="en" sz="1800">
                <a:solidFill>
                  <a:srgbClr val="121504"/>
                </a:solidFill>
                <a:latin typeface="Helvetica Neue"/>
                <a:ea typeface="Helvetica Neue"/>
                <a:cs typeface="Helvetica Neue"/>
                <a:sym typeface="Helvetica Neue"/>
              </a:rPr>
              <a:t>Write an algorithm to find the page number of the chapter </a:t>
            </a:r>
            <a:r>
              <a:rPr lang="en" sz="1800" i="1">
                <a:solidFill>
                  <a:srgbClr val="121504"/>
                </a:solidFill>
                <a:latin typeface="Helvetica Neue"/>
                <a:ea typeface="Helvetica Neue"/>
                <a:cs typeface="Helvetica Neue"/>
                <a:sym typeface="Helvetica Neue"/>
              </a:rPr>
              <a:t>Little Em’ly</a:t>
            </a:r>
            <a:r>
              <a:rPr lang="en" sz="1800">
                <a:solidFill>
                  <a:srgbClr val="121504"/>
                </a:solidFill>
                <a:latin typeface="Helvetica Neue"/>
                <a:ea typeface="Helvetica Neue"/>
                <a:cs typeface="Helvetica Neue"/>
                <a:sym typeface="Helvetica Neue"/>
              </a:rPr>
              <a:t> of the book </a:t>
            </a:r>
            <a:r>
              <a:rPr lang="en" sz="1800" i="1">
                <a:solidFill>
                  <a:srgbClr val="121504"/>
                </a:solidFill>
                <a:latin typeface="Helvetica Neue"/>
                <a:ea typeface="Helvetica Neue"/>
                <a:cs typeface="Helvetica Neue"/>
                <a:sym typeface="Helvetica Neue"/>
              </a:rPr>
              <a:t>David Copperfield</a:t>
            </a:r>
            <a:r>
              <a:rPr lang="en" sz="1800">
                <a:solidFill>
                  <a:srgbClr val="121504"/>
                </a:solidFill>
                <a:latin typeface="Helvetica Neue"/>
                <a:ea typeface="Helvetica Neue"/>
                <a:cs typeface="Helvetica Neue"/>
                <a:sym typeface="Helvetica Neue"/>
              </a:rPr>
              <a:t> by Charles Dickens.</a:t>
            </a:r>
            <a:endParaRPr sz="1100"/>
          </a:p>
        </p:txBody>
      </p:sp>
      <p:sp>
        <p:nvSpPr>
          <p:cNvPr id="361" name="Google Shape;361;p64"/>
          <p:cNvSpPr txBox="1">
            <a:spLocks noGrp="1"/>
          </p:cNvSpPr>
          <p:nvPr>
            <p:ph type="title"/>
          </p:nvPr>
        </p:nvSpPr>
        <p:spPr>
          <a:xfrm>
            <a:off x="3566160" y="273844"/>
            <a:ext cx="5079378" cy="669821"/>
          </a:xfrm>
          <a:prstGeom prst="rect">
            <a:avLst/>
          </a:prstGeom>
          <a:noFill/>
          <a:ln>
            <a:noFill/>
          </a:ln>
        </p:spPr>
        <p:txBody>
          <a:bodyPr spcFirstLastPara="1" wrap="square" lIns="68575" tIns="34275" rIns="68575" bIns="34275" anchor="ctr" anchorCtr="0">
            <a:noAutofit/>
          </a:bodyPr>
          <a:lstStyle/>
          <a:p>
            <a:pPr marL="0" lvl="0" indent="0" algn="r" rtl="0">
              <a:lnSpc>
                <a:spcPct val="90000"/>
              </a:lnSpc>
              <a:spcBef>
                <a:spcPts val="0"/>
              </a:spcBef>
              <a:spcAft>
                <a:spcPts val="0"/>
              </a:spcAft>
              <a:buClr>
                <a:srgbClr val="222A35"/>
              </a:buClr>
              <a:buSzPts val="1500"/>
              <a:buFont typeface="Open Sans"/>
              <a:buNone/>
            </a:pPr>
            <a:r>
              <a:rPr lang="en" sz="1100">
                <a:latin typeface="Open Sans"/>
                <a:ea typeface="Open Sans"/>
                <a:cs typeface="Open Sans"/>
                <a:sym typeface="Open Sans"/>
              </a:rPr>
              <a:t>What is an Algorithm?</a:t>
            </a:r>
            <a:br>
              <a:rPr lang="en" sz="1100">
                <a:latin typeface="Open Sans"/>
                <a:ea typeface="Open Sans"/>
                <a:cs typeface="Open Sans"/>
                <a:sym typeface="Open Sans"/>
              </a:rPr>
            </a:br>
            <a:r>
              <a:rPr lang="en" sz="1100">
                <a:solidFill>
                  <a:srgbClr val="2E75B5"/>
                </a:solidFill>
                <a:latin typeface="Open Sans"/>
                <a:ea typeface="Open Sans"/>
                <a:cs typeface="Open Sans"/>
                <a:sym typeface="Open Sans"/>
              </a:rPr>
              <a:t>Examples of Algorithms</a:t>
            </a:r>
            <a:endParaRPr sz="11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grpSp>
        <p:nvGrpSpPr>
          <p:cNvPr id="366" name="Google Shape;366;p65"/>
          <p:cNvGrpSpPr/>
          <p:nvPr/>
        </p:nvGrpSpPr>
        <p:grpSpPr>
          <a:xfrm>
            <a:off x="856654" y="2571750"/>
            <a:ext cx="7430691" cy="1692675"/>
            <a:chOff x="192504" y="2642555"/>
            <a:chExt cx="11806393" cy="2256900"/>
          </a:xfrm>
        </p:grpSpPr>
        <p:sp>
          <p:nvSpPr>
            <p:cNvPr id="367" name="Google Shape;367;p65"/>
            <p:cNvSpPr txBox="1"/>
            <p:nvPr/>
          </p:nvSpPr>
          <p:spPr>
            <a:xfrm>
              <a:off x="192504" y="2642555"/>
              <a:ext cx="5803347" cy="2256900"/>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None/>
              </a:pPr>
              <a:r>
                <a:rPr lang="en" sz="1500">
                  <a:solidFill>
                    <a:srgbClr val="121504"/>
                  </a:solidFill>
                  <a:latin typeface="Open Sans"/>
                  <a:ea typeface="Open Sans"/>
                  <a:cs typeface="Open Sans"/>
                  <a:sym typeface="Open Sans"/>
                </a:rPr>
                <a:t>Solution A:</a:t>
              </a:r>
              <a:endParaRPr sz="1100"/>
            </a:p>
            <a:p>
              <a:pPr marL="342900" marR="0" lvl="0" indent="-336550" algn="l" rtl="0">
                <a:lnSpc>
                  <a:spcPct val="150000"/>
                </a:lnSpc>
                <a:spcBef>
                  <a:spcPts val="0"/>
                </a:spcBef>
                <a:spcAft>
                  <a:spcPts val="0"/>
                </a:spcAft>
                <a:buClr>
                  <a:srgbClr val="121504"/>
                </a:buClr>
                <a:buSzPts val="1500"/>
                <a:buFont typeface="Arial"/>
                <a:buChar char="•"/>
              </a:pPr>
              <a:r>
                <a:rPr lang="en" sz="1500">
                  <a:solidFill>
                    <a:srgbClr val="121504"/>
                  </a:solidFill>
                  <a:latin typeface="Open Sans"/>
                  <a:ea typeface="Open Sans"/>
                  <a:cs typeface="Open Sans"/>
                  <a:sym typeface="Open Sans"/>
                </a:rPr>
                <a:t>Open book</a:t>
              </a:r>
              <a:endParaRPr sz="1100"/>
            </a:p>
            <a:p>
              <a:pPr marL="342900" marR="0" lvl="0" indent="-336550" algn="l" rtl="0">
                <a:lnSpc>
                  <a:spcPct val="150000"/>
                </a:lnSpc>
                <a:spcBef>
                  <a:spcPts val="0"/>
                </a:spcBef>
                <a:spcAft>
                  <a:spcPts val="0"/>
                </a:spcAft>
                <a:buClr>
                  <a:srgbClr val="121504"/>
                </a:buClr>
                <a:buSzPts val="1500"/>
                <a:buFont typeface="Arial"/>
                <a:buChar char="•"/>
              </a:pPr>
              <a:r>
                <a:rPr lang="en" sz="1500">
                  <a:solidFill>
                    <a:srgbClr val="121504"/>
                  </a:solidFill>
                  <a:latin typeface="Open Sans"/>
                  <a:ea typeface="Open Sans"/>
                  <a:cs typeface="Open Sans"/>
                  <a:sym typeface="Open Sans"/>
                </a:rPr>
                <a:t>Flip through pages we see the chapter title </a:t>
              </a:r>
              <a:r>
                <a:rPr lang="en" sz="1500" i="1">
                  <a:solidFill>
                    <a:srgbClr val="121504"/>
                  </a:solidFill>
                  <a:latin typeface="Open Sans"/>
                  <a:ea typeface="Open Sans"/>
                  <a:cs typeface="Open Sans"/>
                  <a:sym typeface="Open Sans"/>
                </a:rPr>
                <a:t>Little Em’ly</a:t>
              </a:r>
              <a:r>
                <a:rPr lang="en" sz="1500">
                  <a:solidFill>
                    <a:srgbClr val="121504"/>
                  </a:solidFill>
                  <a:latin typeface="Open Sans"/>
                  <a:ea typeface="Open Sans"/>
                  <a:cs typeface="Open Sans"/>
                  <a:sym typeface="Open Sans"/>
                </a:rPr>
                <a:t> at the top of the page</a:t>
              </a:r>
              <a:endParaRPr sz="1100"/>
            </a:p>
            <a:p>
              <a:pPr marL="342900" marR="0" lvl="0" indent="-336550" algn="l" rtl="0">
                <a:lnSpc>
                  <a:spcPct val="150000"/>
                </a:lnSpc>
                <a:spcBef>
                  <a:spcPts val="0"/>
                </a:spcBef>
                <a:spcAft>
                  <a:spcPts val="0"/>
                </a:spcAft>
                <a:buClr>
                  <a:srgbClr val="121504"/>
                </a:buClr>
                <a:buSzPts val="1500"/>
                <a:buFont typeface="Arial"/>
                <a:buChar char="•"/>
              </a:pPr>
              <a:r>
                <a:rPr lang="en" sz="1500">
                  <a:solidFill>
                    <a:srgbClr val="121504"/>
                  </a:solidFill>
                  <a:latin typeface="Open Sans"/>
                  <a:ea typeface="Open Sans"/>
                  <a:cs typeface="Open Sans"/>
                  <a:sym typeface="Open Sans"/>
                </a:rPr>
                <a:t>Write down page number</a:t>
              </a:r>
              <a:endParaRPr sz="1100"/>
            </a:p>
          </p:txBody>
        </p:sp>
        <p:sp>
          <p:nvSpPr>
            <p:cNvPr id="368" name="Google Shape;368;p65"/>
            <p:cNvSpPr txBox="1"/>
            <p:nvPr/>
          </p:nvSpPr>
          <p:spPr>
            <a:xfrm>
              <a:off x="6195550" y="2642555"/>
              <a:ext cx="5803347" cy="1794850"/>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None/>
              </a:pPr>
              <a:r>
                <a:rPr lang="en" sz="1500">
                  <a:solidFill>
                    <a:srgbClr val="A5A5A5"/>
                  </a:solidFill>
                  <a:latin typeface="Open Sans"/>
                  <a:ea typeface="Open Sans"/>
                  <a:cs typeface="Open Sans"/>
                  <a:sym typeface="Open Sans"/>
                </a:rPr>
                <a:t>Solution B:</a:t>
              </a:r>
              <a:endParaRPr sz="1100"/>
            </a:p>
            <a:p>
              <a:pPr marL="342900" marR="0" lvl="0" indent="-336550" algn="l" rtl="0">
                <a:lnSpc>
                  <a:spcPct val="150000"/>
                </a:lnSpc>
                <a:spcBef>
                  <a:spcPts val="0"/>
                </a:spcBef>
                <a:spcAft>
                  <a:spcPts val="0"/>
                </a:spcAft>
                <a:buClr>
                  <a:srgbClr val="A5A5A5"/>
                </a:buClr>
                <a:buSzPts val="1500"/>
                <a:buFont typeface="Arial"/>
                <a:buChar char="•"/>
              </a:pPr>
              <a:r>
                <a:rPr lang="en" sz="1500">
                  <a:solidFill>
                    <a:srgbClr val="A5A5A5"/>
                  </a:solidFill>
                  <a:latin typeface="Open Sans"/>
                  <a:ea typeface="Open Sans"/>
                  <a:cs typeface="Open Sans"/>
                  <a:sym typeface="Open Sans"/>
                </a:rPr>
                <a:t>Open book</a:t>
              </a:r>
              <a:endParaRPr sz="1100"/>
            </a:p>
            <a:p>
              <a:pPr marL="342900" marR="0" lvl="0" indent="-336550" algn="l" rtl="0">
                <a:lnSpc>
                  <a:spcPct val="150000"/>
                </a:lnSpc>
                <a:spcBef>
                  <a:spcPts val="0"/>
                </a:spcBef>
                <a:spcAft>
                  <a:spcPts val="0"/>
                </a:spcAft>
                <a:buClr>
                  <a:srgbClr val="A5A5A5"/>
                </a:buClr>
                <a:buSzPts val="1500"/>
                <a:buFont typeface="Arial"/>
                <a:buChar char="•"/>
              </a:pPr>
              <a:r>
                <a:rPr lang="en" sz="1500">
                  <a:solidFill>
                    <a:srgbClr val="A5A5A5"/>
                  </a:solidFill>
                  <a:latin typeface="Open Sans"/>
                  <a:ea typeface="Open Sans"/>
                  <a:cs typeface="Open Sans"/>
                  <a:sym typeface="Open Sans"/>
                </a:rPr>
                <a:t>Turn to the table of contents</a:t>
              </a:r>
              <a:endParaRPr sz="1100"/>
            </a:p>
            <a:p>
              <a:pPr marL="342900" marR="0" lvl="0" indent="-336550" algn="l" rtl="0">
                <a:lnSpc>
                  <a:spcPct val="150000"/>
                </a:lnSpc>
                <a:spcBef>
                  <a:spcPts val="0"/>
                </a:spcBef>
                <a:spcAft>
                  <a:spcPts val="0"/>
                </a:spcAft>
                <a:buClr>
                  <a:srgbClr val="A5A5A5"/>
                </a:buClr>
                <a:buSzPts val="1500"/>
                <a:buFont typeface="Arial"/>
                <a:buChar char="•"/>
              </a:pPr>
              <a:r>
                <a:rPr lang="en" sz="1500">
                  <a:solidFill>
                    <a:srgbClr val="A5A5A5"/>
                  </a:solidFill>
                  <a:latin typeface="Open Sans"/>
                  <a:ea typeface="Open Sans"/>
                  <a:cs typeface="Open Sans"/>
                  <a:sym typeface="Open Sans"/>
                </a:rPr>
                <a:t>Write down page number of chapter </a:t>
              </a:r>
              <a:r>
                <a:rPr lang="en" sz="1500" i="1">
                  <a:solidFill>
                    <a:srgbClr val="A5A5A5"/>
                  </a:solidFill>
                  <a:latin typeface="Open Sans"/>
                  <a:ea typeface="Open Sans"/>
                  <a:cs typeface="Open Sans"/>
                  <a:sym typeface="Open Sans"/>
                </a:rPr>
                <a:t>Little Em’ly</a:t>
              </a:r>
              <a:endParaRPr sz="1500">
                <a:solidFill>
                  <a:srgbClr val="A5A5A5"/>
                </a:solidFill>
                <a:latin typeface="Open Sans"/>
                <a:ea typeface="Open Sans"/>
                <a:cs typeface="Open Sans"/>
                <a:sym typeface="Open Sans"/>
              </a:endParaRPr>
            </a:p>
          </p:txBody>
        </p:sp>
      </p:grpSp>
      <p:sp>
        <p:nvSpPr>
          <p:cNvPr id="369" name="Google Shape;369;p65"/>
          <p:cNvSpPr txBox="1">
            <a:spLocks noGrp="1"/>
          </p:cNvSpPr>
          <p:nvPr>
            <p:ph type="body" idx="1"/>
          </p:nvPr>
        </p:nvSpPr>
        <p:spPr>
          <a:xfrm>
            <a:off x="673894" y="1234679"/>
            <a:ext cx="7430691" cy="3504009"/>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rgbClr val="7F7F7F"/>
              </a:buClr>
              <a:buSzPts val="1800"/>
              <a:buNone/>
            </a:pPr>
            <a:r>
              <a:rPr lang="en" sz="1800" b="1">
                <a:solidFill>
                  <a:srgbClr val="7F7F7F"/>
                </a:solidFill>
                <a:latin typeface="Helvetica Neue"/>
                <a:ea typeface="Helvetica Neue"/>
                <a:cs typeface="Helvetica Neue"/>
                <a:sym typeface="Helvetica Neue"/>
              </a:rPr>
              <a:t>Write an algorithm to find the page number of the chapter </a:t>
            </a:r>
            <a:r>
              <a:rPr lang="en" sz="1800" b="1" i="1">
                <a:solidFill>
                  <a:srgbClr val="7F7F7F"/>
                </a:solidFill>
                <a:latin typeface="Helvetica Neue"/>
                <a:ea typeface="Helvetica Neue"/>
                <a:cs typeface="Helvetica Neue"/>
                <a:sym typeface="Helvetica Neue"/>
              </a:rPr>
              <a:t>Little Em’ly</a:t>
            </a:r>
            <a:r>
              <a:rPr lang="en" sz="1800" b="1">
                <a:solidFill>
                  <a:srgbClr val="7F7F7F"/>
                </a:solidFill>
                <a:latin typeface="Helvetica Neue"/>
                <a:ea typeface="Helvetica Neue"/>
                <a:cs typeface="Helvetica Neue"/>
                <a:sym typeface="Helvetica Neue"/>
              </a:rPr>
              <a:t> of the book </a:t>
            </a:r>
            <a:r>
              <a:rPr lang="en" sz="1800" b="1" i="1">
                <a:solidFill>
                  <a:srgbClr val="7F7F7F"/>
                </a:solidFill>
                <a:latin typeface="Helvetica Neue"/>
                <a:ea typeface="Helvetica Neue"/>
                <a:cs typeface="Helvetica Neue"/>
                <a:sym typeface="Helvetica Neue"/>
              </a:rPr>
              <a:t>David Copperfield</a:t>
            </a:r>
            <a:r>
              <a:rPr lang="en" sz="1800" b="1">
                <a:solidFill>
                  <a:srgbClr val="7F7F7F"/>
                </a:solidFill>
                <a:latin typeface="Helvetica Neue"/>
                <a:ea typeface="Helvetica Neue"/>
                <a:cs typeface="Helvetica Neue"/>
                <a:sym typeface="Helvetica Neue"/>
              </a:rPr>
              <a:t> by Charles Dickens.</a:t>
            </a:r>
            <a:endParaRPr sz="1100"/>
          </a:p>
          <a:p>
            <a:pPr marL="177800" lvl="0" indent="-63500" algn="l" rtl="0">
              <a:lnSpc>
                <a:spcPct val="90000"/>
              </a:lnSpc>
              <a:spcBef>
                <a:spcPts val="800"/>
              </a:spcBef>
              <a:spcAft>
                <a:spcPts val="0"/>
              </a:spcAft>
              <a:buClr>
                <a:schemeClr val="dk1"/>
              </a:buClr>
              <a:buSzPts val="1800"/>
              <a:buNone/>
            </a:pPr>
            <a:endParaRPr sz="1800"/>
          </a:p>
        </p:txBody>
      </p:sp>
      <p:sp>
        <p:nvSpPr>
          <p:cNvPr id="370" name="Google Shape;370;p65"/>
          <p:cNvSpPr txBox="1">
            <a:spLocks noGrp="1"/>
          </p:cNvSpPr>
          <p:nvPr>
            <p:ph type="title"/>
          </p:nvPr>
        </p:nvSpPr>
        <p:spPr>
          <a:xfrm>
            <a:off x="3566160" y="273844"/>
            <a:ext cx="5079378" cy="669821"/>
          </a:xfrm>
          <a:prstGeom prst="rect">
            <a:avLst/>
          </a:prstGeom>
          <a:noFill/>
          <a:ln>
            <a:noFill/>
          </a:ln>
        </p:spPr>
        <p:txBody>
          <a:bodyPr spcFirstLastPara="1" wrap="square" lIns="68575" tIns="34275" rIns="68575" bIns="34275" anchor="ctr" anchorCtr="0">
            <a:noAutofit/>
          </a:bodyPr>
          <a:lstStyle/>
          <a:p>
            <a:pPr marL="0" lvl="0" indent="0" algn="r" rtl="0">
              <a:lnSpc>
                <a:spcPct val="90000"/>
              </a:lnSpc>
              <a:spcBef>
                <a:spcPts val="0"/>
              </a:spcBef>
              <a:spcAft>
                <a:spcPts val="0"/>
              </a:spcAft>
              <a:buClr>
                <a:srgbClr val="222A35"/>
              </a:buClr>
              <a:buSzPts val="1500"/>
              <a:buFont typeface="Open Sans"/>
              <a:buNone/>
            </a:pPr>
            <a:r>
              <a:rPr lang="en" sz="1100">
                <a:latin typeface="Open Sans"/>
                <a:ea typeface="Open Sans"/>
                <a:cs typeface="Open Sans"/>
                <a:sym typeface="Open Sans"/>
              </a:rPr>
              <a:t>What is an Algorithm?</a:t>
            </a:r>
            <a:br>
              <a:rPr lang="en" sz="1100">
                <a:latin typeface="Open Sans"/>
                <a:ea typeface="Open Sans"/>
                <a:cs typeface="Open Sans"/>
                <a:sym typeface="Open Sans"/>
              </a:rPr>
            </a:br>
            <a:r>
              <a:rPr lang="en" sz="1100">
                <a:solidFill>
                  <a:srgbClr val="2E75B5"/>
                </a:solidFill>
                <a:latin typeface="Open Sans"/>
                <a:ea typeface="Open Sans"/>
                <a:cs typeface="Open Sans"/>
                <a:sym typeface="Open Sans"/>
              </a:rPr>
              <a:t>Examples of Algorithms</a:t>
            </a:r>
            <a:endParaRPr sz="11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grpSp>
        <p:nvGrpSpPr>
          <p:cNvPr id="375" name="Google Shape;375;p66"/>
          <p:cNvGrpSpPr/>
          <p:nvPr/>
        </p:nvGrpSpPr>
        <p:grpSpPr>
          <a:xfrm>
            <a:off x="856654" y="2571750"/>
            <a:ext cx="7430691" cy="1692675"/>
            <a:chOff x="192504" y="2642555"/>
            <a:chExt cx="11806393" cy="2256900"/>
          </a:xfrm>
        </p:grpSpPr>
        <p:sp>
          <p:nvSpPr>
            <p:cNvPr id="376" name="Google Shape;376;p66"/>
            <p:cNvSpPr txBox="1"/>
            <p:nvPr/>
          </p:nvSpPr>
          <p:spPr>
            <a:xfrm>
              <a:off x="192504" y="2642555"/>
              <a:ext cx="5803347" cy="2256900"/>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None/>
              </a:pPr>
              <a:r>
                <a:rPr lang="en" sz="1500">
                  <a:solidFill>
                    <a:srgbClr val="BFBFBF"/>
                  </a:solidFill>
                  <a:latin typeface="Open Sans"/>
                  <a:ea typeface="Open Sans"/>
                  <a:cs typeface="Open Sans"/>
                  <a:sym typeface="Open Sans"/>
                </a:rPr>
                <a:t>Solution A:</a:t>
              </a:r>
              <a:endParaRPr sz="1100"/>
            </a:p>
            <a:p>
              <a:pPr marL="342900" marR="0" lvl="0" indent="-336550" algn="l" rtl="0">
                <a:lnSpc>
                  <a:spcPct val="150000"/>
                </a:lnSpc>
                <a:spcBef>
                  <a:spcPts val="0"/>
                </a:spcBef>
                <a:spcAft>
                  <a:spcPts val="0"/>
                </a:spcAft>
                <a:buClr>
                  <a:srgbClr val="BFBFBF"/>
                </a:buClr>
                <a:buSzPts val="1500"/>
                <a:buFont typeface="Arial"/>
                <a:buChar char="•"/>
              </a:pPr>
              <a:r>
                <a:rPr lang="en" sz="1500">
                  <a:solidFill>
                    <a:srgbClr val="BFBFBF"/>
                  </a:solidFill>
                  <a:latin typeface="Open Sans"/>
                  <a:ea typeface="Open Sans"/>
                  <a:cs typeface="Open Sans"/>
                  <a:sym typeface="Open Sans"/>
                </a:rPr>
                <a:t>Open book</a:t>
              </a:r>
              <a:endParaRPr sz="1100"/>
            </a:p>
            <a:p>
              <a:pPr marL="342900" marR="0" lvl="0" indent="-336550" algn="l" rtl="0">
                <a:lnSpc>
                  <a:spcPct val="150000"/>
                </a:lnSpc>
                <a:spcBef>
                  <a:spcPts val="0"/>
                </a:spcBef>
                <a:spcAft>
                  <a:spcPts val="0"/>
                </a:spcAft>
                <a:buClr>
                  <a:srgbClr val="BFBFBF"/>
                </a:buClr>
                <a:buSzPts val="1500"/>
                <a:buFont typeface="Arial"/>
                <a:buChar char="•"/>
              </a:pPr>
              <a:r>
                <a:rPr lang="en" sz="1500">
                  <a:solidFill>
                    <a:srgbClr val="BFBFBF"/>
                  </a:solidFill>
                  <a:latin typeface="Open Sans"/>
                  <a:ea typeface="Open Sans"/>
                  <a:cs typeface="Open Sans"/>
                  <a:sym typeface="Open Sans"/>
                </a:rPr>
                <a:t>Flip through pages we see the chapter title </a:t>
              </a:r>
              <a:r>
                <a:rPr lang="en" sz="1500" i="1">
                  <a:solidFill>
                    <a:srgbClr val="BFBFBF"/>
                  </a:solidFill>
                  <a:latin typeface="Open Sans"/>
                  <a:ea typeface="Open Sans"/>
                  <a:cs typeface="Open Sans"/>
                  <a:sym typeface="Open Sans"/>
                </a:rPr>
                <a:t>Little Em’ly</a:t>
              </a:r>
              <a:r>
                <a:rPr lang="en" sz="1500">
                  <a:solidFill>
                    <a:srgbClr val="BFBFBF"/>
                  </a:solidFill>
                  <a:latin typeface="Open Sans"/>
                  <a:ea typeface="Open Sans"/>
                  <a:cs typeface="Open Sans"/>
                  <a:sym typeface="Open Sans"/>
                </a:rPr>
                <a:t> at the top of the page</a:t>
              </a:r>
              <a:endParaRPr sz="1100"/>
            </a:p>
            <a:p>
              <a:pPr marL="342900" marR="0" lvl="0" indent="-336550" algn="l" rtl="0">
                <a:lnSpc>
                  <a:spcPct val="150000"/>
                </a:lnSpc>
                <a:spcBef>
                  <a:spcPts val="0"/>
                </a:spcBef>
                <a:spcAft>
                  <a:spcPts val="0"/>
                </a:spcAft>
                <a:buClr>
                  <a:srgbClr val="BFBFBF"/>
                </a:buClr>
                <a:buSzPts val="1500"/>
                <a:buFont typeface="Arial"/>
                <a:buChar char="•"/>
              </a:pPr>
              <a:r>
                <a:rPr lang="en" sz="1500">
                  <a:solidFill>
                    <a:srgbClr val="BFBFBF"/>
                  </a:solidFill>
                  <a:latin typeface="Open Sans"/>
                  <a:ea typeface="Open Sans"/>
                  <a:cs typeface="Open Sans"/>
                  <a:sym typeface="Open Sans"/>
                </a:rPr>
                <a:t>Write down page number</a:t>
              </a:r>
              <a:endParaRPr sz="1100"/>
            </a:p>
          </p:txBody>
        </p:sp>
        <p:sp>
          <p:nvSpPr>
            <p:cNvPr id="377" name="Google Shape;377;p66"/>
            <p:cNvSpPr txBox="1"/>
            <p:nvPr/>
          </p:nvSpPr>
          <p:spPr>
            <a:xfrm>
              <a:off x="6195550" y="2642555"/>
              <a:ext cx="5803347" cy="2256515"/>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None/>
              </a:pPr>
              <a:r>
                <a:rPr lang="en" sz="1500">
                  <a:solidFill>
                    <a:srgbClr val="222A35"/>
                  </a:solidFill>
                  <a:latin typeface="Open Sans"/>
                  <a:ea typeface="Open Sans"/>
                  <a:cs typeface="Open Sans"/>
                  <a:sym typeface="Open Sans"/>
                </a:rPr>
                <a:t>Solution B:</a:t>
              </a:r>
              <a:endParaRPr sz="1100"/>
            </a:p>
            <a:p>
              <a:pPr marL="342900" marR="0" lvl="0" indent="-336550" algn="l" rtl="0">
                <a:lnSpc>
                  <a:spcPct val="150000"/>
                </a:lnSpc>
                <a:spcBef>
                  <a:spcPts val="0"/>
                </a:spcBef>
                <a:spcAft>
                  <a:spcPts val="0"/>
                </a:spcAft>
                <a:buClr>
                  <a:srgbClr val="222A35"/>
                </a:buClr>
                <a:buSzPts val="1500"/>
                <a:buFont typeface="Arial"/>
                <a:buChar char="•"/>
              </a:pPr>
              <a:r>
                <a:rPr lang="en" sz="1500">
                  <a:solidFill>
                    <a:srgbClr val="222A35"/>
                  </a:solidFill>
                  <a:latin typeface="Open Sans"/>
                  <a:ea typeface="Open Sans"/>
                  <a:cs typeface="Open Sans"/>
                  <a:sym typeface="Open Sans"/>
                </a:rPr>
                <a:t>Open book</a:t>
              </a:r>
              <a:endParaRPr sz="1100"/>
            </a:p>
            <a:p>
              <a:pPr marL="342900" marR="0" lvl="0" indent="-336550" algn="l" rtl="0">
                <a:lnSpc>
                  <a:spcPct val="150000"/>
                </a:lnSpc>
                <a:spcBef>
                  <a:spcPts val="0"/>
                </a:spcBef>
                <a:spcAft>
                  <a:spcPts val="0"/>
                </a:spcAft>
                <a:buClr>
                  <a:srgbClr val="222A35"/>
                </a:buClr>
                <a:buSzPts val="1500"/>
                <a:buFont typeface="Arial"/>
                <a:buChar char="•"/>
              </a:pPr>
              <a:r>
                <a:rPr lang="en" sz="1500">
                  <a:solidFill>
                    <a:srgbClr val="222A35"/>
                  </a:solidFill>
                  <a:latin typeface="Open Sans"/>
                  <a:ea typeface="Open Sans"/>
                  <a:cs typeface="Open Sans"/>
                  <a:sym typeface="Open Sans"/>
                </a:rPr>
                <a:t>Turn to the table of contents</a:t>
              </a:r>
              <a:endParaRPr sz="1100"/>
            </a:p>
            <a:p>
              <a:pPr marL="342900" marR="0" lvl="0" indent="-336550" algn="l" rtl="0">
                <a:lnSpc>
                  <a:spcPct val="150000"/>
                </a:lnSpc>
                <a:spcBef>
                  <a:spcPts val="0"/>
                </a:spcBef>
                <a:spcAft>
                  <a:spcPts val="0"/>
                </a:spcAft>
                <a:buClr>
                  <a:srgbClr val="222A35"/>
                </a:buClr>
                <a:buSzPts val="1500"/>
                <a:buFont typeface="Arial"/>
                <a:buChar char="•"/>
              </a:pPr>
              <a:r>
                <a:rPr lang="en" sz="1500">
                  <a:solidFill>
                    <a:srgbClr val="222A35"/>
                  </a:solidFill>
                  <a:latin typeface="Open Sans"/>
                  <a:ea typeface="Open Sans"/>
                  <a:cs typeface="Open Sans"/>
                  <a:sym typeface="Open Sans"/>
                </a:rPr>
                <a:t>Write down page number of chapter </a:t>
              </a:r>
              <a:r>
                <a:rPr lang="en" sz="1500" i="1">
                  <a:solidFill>
                    <a:srgbClr val="222A35"/>
                  </a:solidFill>
                  <a:latin typeface="Open Sans"/>
                  <a:ea typeface="Open Sans"/>
                  <a:cs typeface="Open Sans"/>
                  <a:sym typeface="Open Sans"/>
                </a:rPr>
                <a:t>Little Em’ly</a:t>
              </a:r>
              <a:endParaRPr sz="1500">
                <a:solidFill>
                  <a:srgbClr val="222A35"/>
                </a:solidFill>
                <a:latin typeface="Open Sans"/>
                <a:ea typeface="Open Sans"/>
                <a:cs typeface="Open Sans"/>
                <a:sym typeface="Open Sans"/>
              </a:endParaRPr>
            </a:p>
          </p:txBody>
        </p:sp>
      </p:grpSp>
      <p:sp>
        <p:nvSpPr>
          <p:cNvPr id="378" name="Google Shape;378;p66"/>
          <p:cNvSpPr txBox="1">
            <a:spLocks noGrp="1"/>
          </p:cNvSpPr>
          <p:nvPr>
            <p:ph type="body" idx="1"/>
          </p:nvPr>
        </p:nvSpPr>
        <p:spPr>
          <a:xfrm>
            <a:off x="673894" y="1234679"/>
            <a:ext cx="7430691" cy="3504009"/>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rgbClr val="7F7F7F"/>
              </a:buClr>
              <a:buSzPts val="1800"/>
              <a:buNone/>
            </a:pPr>
            <a:r>
              <a:rPr lang="en" sz="1800" b="1">
                <a:solidFill>
                  <a:srgbClr val="7F7F7F"/>
                </a:solidFill>
                <a:latin typeface="Helvetica Neue"/>
                <a:ea typeface="Helvetica Neue"/>
                <a:cs typeface="Helvetica Neue"/>
                <a:sym typeface="Helvetica Neue"/>
              </a:rPr>
              <a:t>Write an algorithm to find the page number of the chapter </a:t>
            </a:r>
            <a:r>
              <a:rPr lang="en" sz="1800" b="1" i="1">
                <a:solidFill>
                  <a:srgbClr val="7F7F7F"/>
                </a:solidFill>
                <a:latin typeface="Helvetica Neue"/>
                <a:ea typeface="Helvetica Neue"/>
                <a:cs typeface="Helvetica Neue"/>
                <a:sym typeface="Helvetica Neue"/>
              </a:rPr>
              <a:t>Little Em’ly</a:t>
            </a:r>
            <a:r>
              <a:rPr lang="en" sz="1800" b="1">
                <a:solidFill>
                  <a:srgbClr val="7F7F7F"/>
                </a:solidFill>
                <a:latin typeface="Helvetica Neue"/>
                <a:ea typeface="Helvetica Neue"/>
                <a:cs typeface="Helvetica Neue"/>
                <a:sym typeface="Helvetica Neue"/>
              </a:rPr>
              <a:t> of the book </a:t>
            </a:r>
            <a:r>
              <a:rPr lang="en" sz="1800" b="1" i="1">
                <a:solidFill>
                  <a:srgbClr val="7F7F7F"/>
                </a:solidFill>
                <a:latin typeface="Helvetica Neue"/>
                <a:ea typeface="Helvetica Neue"/>
                <a:cs typeface="Helvetica Neue"/>
                <a:sym typeface="Helvetica Neue"/>
              </a:rPr>
              <a:t>David Copperfield</a:t>
            </a:r>
            <a:r>
              <a:rPr lang="en" sz="1800" b="1">
                <a:solidFill>
                  <a:srgbClr val="7F7F7F"/>
                </a:solidFill>
                <a:latin typeface="Helvetica Neue"/>
                <a:ea typeface="Helvetica Neue"/>
                <a:cs typeface="Helvetica Neue"/>
                <a:sym typeface="Helvetica Neue"/>
              </a:rPr>
              <a:t> by Charles Dickens.</a:t>
            </a:r>
            <a:endParaRPr sz="1100"/>
          </a:p>
          <a:p>
            <a:pPr marL="177800" lvl="0" indent="-63500" algn="l" rtl="0">
              <a:lnSpc>
                <a:spcPct val="90000"/>
              </a:lnSpc>
              <a:spcBef>
                <a:spcPts val="800"/>
              </a:spcBef>
              <a:spcAft>
                <a:spcPts val="0"/>
              </a:spcAft>
              <a:buClr>
                <a:schemeClr val="dk1"/>
              </a:buClr>
              <a:buSzPts val="1800"/>
              <a:buNone/>
            </a:pPr>
            <a:endParaRPr sz="1800"/>
          </a:p>
        </p:txBody>
      </p:sp>
      <p:sp>
        <p:nvSpPr>
          <p:cNvPr id="379" name="Google Shape;379;p66"/>
          <p:cNvSpPr txBox="1">
            <a:spLocks noGrp="1"/>
          </p:cNvSpPr>
          <p:nvPr>
            <p:ph type="title"/>
          </p:nvPr>
        </p:nvSpPr>
        <p:spPr>
          <a:xfrm>
            <a:off x="3566160" y="273844"/>
            <a:ext cx="5079378" cy="669821"/>
          </a:xfrm>
          <a:prstGeom prst="rect">
            <a:avLst/>
          </a:prstGeom>
          <a:noFill/>
          <a:ln>
            <a:noFill/>
          </a:ln>
        </p:spPr>
        <p:txBody>
          <a:bodyPr spcFirstLastPara="1" wrap="square" lIns="68575" tIns="34275" rIns="68575" bIns="34275" anchor="ctr" anchorCtr="0">
            <a:noAutofit/>
          </a:bodyPr>
          <a:lstStyle/>
          <a:p>
            <a:pPr marL="0" lvl="0" indent="0" algn="r" rtl="0">
              <a:lnSpc>
                <a:spcPct val="90000"/>
              </a:lnSpc>
              <a:spcBef>
                <a:spcPts val="0"/>
              </a:spcBef>
              <a:spcAft>
                <a:spcPts val="0"/>
              </a:spcAft>
              <a:buClr>
                <a:srgbClr val="222A35"/>
              </a:buClr>
              <a:buSzPts val="1500"/>
              <a:buFont typeface="Open Sans"/>
              <a:buNone/>
            </a:pPr>
            <a:r>
              <a:rPr lang="en" sz="1100">
                <a:latin typeface="Open Sans"/>
                <a:ea typeface="Open Sans"/>
                <a:cs typeface="Open Sans"/>
                <a:sym typeface="Open Sans"/>
              </a:rPr>
              <a:t>What is an Algorithm?</a:t>
            </a:r>
            <a:br>
              <a:rPr lang="en" sz="1100">
                <a:latin typeface="Open Sans"/>
                <a:ea typeface="Open Sans"/>
                <a:cs typeface="Open Sans"/>
                <a:sym typeface="Open Sans"/>
              </a:rPr>
            </a:br>
            <a:r>
              <a:rPr lang="en" sz="1100">
                <a:solidFill>
                  <a:srgbClr val="2E75B5"/>
                </a:solidFill>
                <a:latin typeface="Open Sans"/>
                <a:ea typeface="Open Sans"/>
                <a:cs typeface="Open Sans"/>
                <a:sym typeface="Open Sans"/>
              </a:rPr>
              <a:t>Examples of Algorithms</a:t>
            </a:r>
            <a:endParaRPr sz="1100"/>
          </a:p>
        </p:txBody>
      </p:sp>
      <p:sp>
        <p:nvSpPr>
          <p:cNvPr id="380" name="Google Shape;380;p66"/>
          <p:cNvSpPr txBox="1"/>
          <p:nvPr/>
        </p:nvSpPr>
        <p:spPr>
          <a:xfrm>
            <a:off x="2167467" y="4616057"/>
            <a:ext cx="6645574" cy="372554"/>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None/>
            </a:pPr>
            <a:r>
              <a:rPr lang="en" sz="1800">
                <a:solidFill>
                  <a:srgbClr val="121504"/>
                </a:solidFill>
                <a:latin typeface="Helvetica Neue"/>
                <a:ea typeface="Helvetica Neue"/>
                <a:cs typeface="Helvetica Neue"/>
                <a:sym typeface="Helvetica Neue"/>
              </a:rPr>
              <a:t>Many different solutions are possible!</a:t>
            </a:r>
            <a:endParaRPr sz="11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67"/>
          <p:cNvSpPr/>
          <p:nvPr/>
        </p:nvSpPr>
        <p:spPr>
          <a:xfrm>
            <a:off x="237668" y="1977629"/>
            <a:ext cx="8668663" cy="1080000"/>
          </a:xfrm>
          <a:prstGeom prst="rect">
            <a:avLst/>
          </a:prstGeom>
          <a:solidFill>
            <a:schemeClr val="lt1"/>
          </a:solidFill>
          <a:ln w="12700" cap="flat" cmpd="sng">
            <a:solidFill>
              <a:srgbClr val="1F744B"/>
            </a:solidFill>
            <a:prstDash val="solid"/>
            <a:miter lim="800000"/>
            <a:headEnd type="none" w="sm" len="sm"/>
            <a:tailEnd type="none" w="sm" len="sm"/>
          </a:ln>
        </p:spPr>
        <p:txBody>
          <a:bodyPr spcFirstLastPara="1" wrap="square" lIns="54000" tIns="27000" rIns="68575" bIns="34275" anchor="ctr" anchorCtr="0">
            <a:noAutofit/>
          </a:bodyPr>
          <a:lstStyle/>
          <a:p>
            <a:pPr marL="0" marR="0" lvl="0" indent="0" algn="l" rtl="0">
              <a:lnSpc>
                <a:spcPct val="150000"/>
              </a:lnSpc>
              <a:spcBef>
                <a:spcPts val="0"/>
              </a:spcBef>
              <a:spcAft>
                <a:spcPts val="0"/>
              </a:spcAft>
              <a:buNone/>
            </a:pPr>
            <a:r>
              <a:rPr lang="en" sz="1800" b="1">
                <a:solidFill>
                  <a:srgbClr val="1F744B"/>
                </a:solidFill>
                <a:latin typeface="Helvetica Neue"/>
                <a:ea typeface="Helvetica Neue"/>
                <a:cs typeface="Helvetica Neue"/>
                <a:sym typeface="Helvetica Neue"/>
              </a:rPr>
              <a:t>Exercise 2</a:t>
            </a:r>
            <a:endParaRPr sz="1100"/>
          </a:p>
          <a:p>
            <a:pPr marL="0" marR="0" lvl="0" indent="0" algn="l" rtl="0">
              <a:lnSpc>
                <a:spcPct val="150000"/>
              </a:lnSpc>
              <a:spcBef>
                <a:spcPts val="0"/>
              </a:spcBef>
              <a:spcAft>
                <a:spcPts val="0"/>
              </a:spcAft>
              <a:buNone/>
            </a:pPr>
            <a:r>
              <a:rPr lang="en" sz="1800">
                <a:solidFill>
                  <a:srgbClr val="121504"/>
                </a:solidFill>
                <a:latin typeface="Helvetica Neue"/>
                <a:ea typeface="Helvetica Neue"/>
                <a:cs typeface="Helvetica Neue"/>
                <a:sym typeface="Helvetica Neue"/>
              </a:rPr>
              <a:t>Write an algorithm that takes two numbers and adds their squares.</a:t>
            </a:r>
            <a:endParaRPr sz="1100"/>
          </a:p>
        </p:txBody>
      </p:sp>
      <p:sp>
        <p:nvSpPr>
          <p:cNvPr id="387" name="Google Shape;387;p67"/>
          <p:cNvSpPr txBox="1">
            <a:spLocks noGrp="1"/>
          </p:cNvSpPr>
          <p:nvPr>
            <p:ph type="title"/>
          </p:nvPr>
        </p:nvSpPr>
        <p:spPr>
          <a:xfrm>
            <a:off x="3566160" y="273844"/>
            <a:ext cx="5079378" cy="669821"/>
          </a:xfrm>
          <a:prstGeom prst="rect">
            <a:avLst/>
          </a:prstGeom>
          <a:noFill/>
          <a:ln>
            <a:noFill/>
          </a:ln>
        </p:spPr>
        <p:txBody>
          <a:bodyPr spcFirstLastPara="1" wrap="square" lIns="68575" tIns="34275" rIns="68575" bIns="34275" anchor="ctr" anchorCtr="0">
            <a:noAutofit/>
          </a:bodyPr>
          <a:lstStyle/>
          <a:p>
            <a:pPr marL="0" lvl="0" indent="0" algn="r" rtl="0">
              <a:lnSpc>
                <a:spcPct val="90000"/>
              </a:lnSpc>
              <a:spcBef>
                <a:spcPts val="0"/>
              </a:spcBef>
              <a:spcAft>
                <a:spcPts val="0"/>
              </a:spcAft>
              <a:buClr>
                <a:srgbClr val="222A35"/>
              </a:buClr>
              <a:buSzPts val="1500"/>
              <a:buFont typeface="Open Sans"/>
              <a:buNone/>
            </a:pPr>
            <a:r>
              <a:rPr lang="en" sz="1100">
                <a:latin typeface="Open Sans"/>
                <a:ea typeface="Open Sans"/>
                <a:cs typeface="Open Sans"/>
                <a:sym typeface="Open Sans"/>
              </a:rPr>
              <a:t>What is an Algorithm?</a:t>
            </a:r>
            <a:br>
              <a:rPr lang="en" sz="1100">
                <a:latin typeface="Open Sans"/>
                <a:ea typeface="Open Sans"/>
                <a:cs typeface="Open Sans"/>
                <a:sym typeface="Open Sans"/>
              </a:rPr>
            </a:br>
            <a:r>
              <a:rPr lang="en" sz="1100">
                <a:solidFill>
                  <a:srgbClr val="2E75B5"/>
                </a:solidFill>
                <a:latin typeface="Open Sans"/>
                <a:ea typeface="Open Sans"/>
                <a:cs typeface="Open Sans"/>
                <a:sym typeface="Open Sans"/>
              </a:rPr>
              <a:t>Examples of Algorithms</a:t>
            </a:r>
            <a:endParaRPr sz="11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grpSp>
        <p:nvGrpSpPr>
          <p:cNvPr id="392" name="Google Shape;392;p68"/>
          <p:cNvGrpSpPr/>
          <p:nvPr/>
        </p:nvGrpSpPr>
        <p:grpSpPr>
          <a:xfrm>
            <a:off x="732086" y="2208701"/>
            <a:ext cx="7314306" cy="2385173"/>
            <a:chOff x="192504" y="2265736"/>
            <a:chExt cx="11806393" cy="3180230"/>
          </a:xfrm>
        </p:grpSpPr>
        <p:sp>
          <p:nvSpPr>
            <p:cNvPr id="393" name="Google Shape;393;p68"/>
            <p:cNvSpPr txBox="1"/>
            <p:nvPr/>
          </p:nvSpPr>
          <p:spPr>
            <a:xfrm>
              <a:off x="192504" y="2265736"/>
              <a:ext cx="5803347" cy="3180230"/>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None/>
              </a:pPr>
              <a:r>
                <a:rPr lang="en" sz="1500">
                  <a:solidFill>
                    <a:srgbClr val="121504"/>
                  </a:solidFill>
                  <a:latin typeface="Open Sans"/>
                  <a:ea typeface="Open Sans"/>
                  <a:cs typeface="Open Sans"/>
                  <a:sym typeface="Open Sans"/>
                </a:rPr>
                <a:t>Solution A:</a:t>
              </a:r>
              <a:endParaRPr sz="1100"/>
            </a:p>
            <a:p>
              <a:pPr marL="342900" marR="0" lvl="0" indent="-336550" algn="l" rtl="0">
                <a:lnSpc>
                  <a:spcPct val="150000"/>
                </a:lnSpc>
                <a:spcBef>
                  <a:spcPts val="0"/>
                </a:spcBef>
                <a:spcAft>
                  <a:spcPts val="0"/>
                </a:spcAft>
                <a:buClr>
                  <a:srgbClr val="121504"/>
                </a:buClr>
                <a:buSzPts val="1500"/>
                <a:buFont typeface="Arial"/>
                <a:buChar char="•"/>
              </a:pPr>
              <a:r>
                <a:rPr lang="en" sz="1500">
                  <a:solidFill>
                    <a:srgbClr val="121504"/>
                  </a:solidFill>
                  <a:latin typeface="Open Sans"/>
                  <a:ea typeface="Open Sans"/>
                  <a:cs typeface="Open Sans"/>
                  <a:sym typeface="Open Sans"/>
                </a:rPr>
                <a:t>Input first number</a:t>
              </a:r>
              <a:endParaRPr sz="1100"/>
            </a:p>
            <a:p>
              <a:pPr marL="342900" marR="0" lvl="0" indent="-336550" algn="l" rtl="0">
                <a:lnSpc>
                  <a:spcPct val="150000"/>
                </a:lnSpc>
                <a:spcBef>
                  <a:spcPts val="0"/>
                </a:spcBef>
                <a:spcAft>
                  <a:spcPts val="0"/>
                </a:spcAft>
                <a:buClr>
                  <a:srgbClr val="121504"/>
                </a:buClr>
                <a:buSzPts val="1500"/>
                <a:buFont typeface="Arial"/>
                <a:buChar char="•"/>
              </a:pPr>
              <a:r>
                <a:rPr lang="en" sz="1500">
                  <a:solidFill>
                    <a:srgbClr val="121504"/>
                  </a:solidFill>
                  <a:latin typeface="Open Sans"/>
                  <a:ea typeface="Open Sans"/>
                  <a:cs typeface="Open Sans"/>
                  <a:sym typeface="Open Sans"/>
                </a:rPr>
                <a:t>Compute square of first number</a:t>
              </a:r>
              <a:endParaRPr sz="1100"/>
            </a:p>
            <a:p>
              <a:pPr marL="342900" marR="0" lvl="0" indent="-336550" algn="l" rtl="0">
                <a:lnSpc>
                  <a:spcPct val="150000"/>
                </a:lnSpc>
                <a:spcBef>
                  <a:spcPts val="0"/>
                </a:spcBef>
                <a:spcAft>
                  <a:spcPts val="0"/>
                </a:spcAft>
                <a:buClr>
                  <a:srgbClr val="121504"/>
                </a:buClr>
                <a:buSzPts val="1500"/>
                <a:buFont typeface="Arial"/>
                <a:buChar char="•"/>
              </a:pPr>
              <a:r>
                <a:rPr lang="en" sz="1500">
                  <a:solidFill>
                    <a:srgbClr val="121504"/>
                  </a:solidFill>
                  <a:latin typeface="Open Sans"/>
                  <a:ea typeface="Open Sans"/>
                  <a:cs typeface="Open Sans"/>
                  <a:sym typeface="Open Sans"/>
                </a:rPr>
                <a:t>Input second number</a:t>
              </a:r>
              <a:endParaRPr sz="1100"/>
            </a:p>
            <a:p>
              <a:pPr marL="342900" marR="0" lvl="0" indent="-336550" algn="l" rtl="0">
                <a:lnSpc>
                  <a:spcPct val="150000"/>
                </a:lnSpc>
                <a:spcBef>
                  <a:spcPts val="0"/>
                </a:spcBef>
                <a:spcAft>
                  <a:spcPts val="0"/>
                </a:spcAft>
                <a:buClr>
                  <a:srgbClr val="121504"/>
                </a:buClr>
                <a:buSzPts val="1500"/>
                <a:buFont typeface="Arial"/>
                <a:buChar char="•"/>
              </a:pPr>
              <a:r>
                <a:rPr lang="en" sz="1500">
                  <a:solidFill>
                    <a:srgbClr val="121504"/>
                  </a:solidFill>
                  <a:latin typeface="Open Sans"/>
                  <a:ea typeface="Open Sans"/>
                  <a:cs typeface="Open Sans"/>
                  <a:sym typeface="Open Sans"/>
                </a:rPr>
                <a:t>Compute square of second number</a:t>
              </a:r>
              <a:endParaRPr sz="1100"/>
            </a:p>
            <a:p>
              <a:pPr marL="342900" marR="0" lvl="0" indent="-336550" algn="l" rtl="0">
                <a:lnSpc>
                  <a:spcPct val="150000"/>
                </a:lnSpc>
                <a:spcBef>
                  <a:spcPts val="0"/>
                </a:spcBef>
                <a:spcAft>
                  <a:spcPts val="0"/>
                </a:spcAft>
                <a:buClr>
                  <a:srgbClr val="121504"/>
                </a:buClr>
                <a:buSzPts val="1500"/>
                <a:buFont typeface="Arial"/>
                <a:buChar char="•"/>
              </a:pPr>
              <a:r>
                <a:rPr lang="en" sz="1500">
                  <a:solidFill>
                    <a:srgbClr val="121504"/>
                  </a:solidFill>
                  <a:latin typeface="Open Sans"/>
                  <a:ea typeface="Open Sans"/>
                  <a:cs typeface="Open Sans"/>
                  <a:sym typeface="Open Sans"/>
                </a:rPr>
                <a:t>Add the squares of the numbers</a:t>
              </a:r>
              <a:endParaRPr sz="1100"/>
            </a:p>
            <a:p>
              <a:pPr marL="342900" marR="0" lvl="0" indent="-336550" algn="l" rtl="0">
                <a:lnSpc>
                  <a:spcPct val="150000"/>
                </a:lnSpc>
                <a:spcBef>
                  <a:spcPts val="0"/>
                </a:spcBef>
                <a:spcAft>
                  <a:spcPts val="0"/>
                </a:spcAft>
                <a:buClr>
                  <a:srgbClr val="121504"/>
                </a:buClr>
                <a:buSzPts val="1500"/>
                <a:buFont typeface="Arial"/>
                <a:buChar char="•"/>
              </a:pPr>
              <a:r>
                <a:rPr lang="en" sz="1500">
                  <a:solidFill>
                    <a:srgbClr val="121504"/>
                  </a:solidFill>
                  <a:latin typeface="Open Sans"/>
                  <a:ea typeface="Open Sans"/>
                  <a:cs typeface="Open Sans"/>
                  <a:sym typeface="Open Sans"/>
                </a:rPr>
                <a:t>Output the sum of the squares</a:t>
              </a:r>
              <a:endParaRPr sz="1100"/>
            </a:p>
          </p:txBody>
        </p:sp>
        <p:sp>
          <p:nvSpPr>
            <p:cNvPr id="394" name="Google Shape;394;p68"/>
            <p:cNvSpPr txBox="1"/>
            <p:nvPr/>
          </p:nvSpPr>
          <p:spPr>
            <a:xfrm>
              <a:off x="6195550" y="2265736"/>
              <a:ext cx="5803347" cy="871905"/>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None/>
              </a:pPr>
              <a:r>
                <a:rPr lang="en" sz="1500">
                  <a:solidFill>
                    <a:srgbClr val="A5A5A5"/>
                  </a:solidFill>
                  <a:latin typeface="Open Sans"/>
                  <a:ea typeface="Open Sans"/>
                  <a:cs typeface="Open Sans"/>
                  <a:sym typeface="Open Sans"/>
                </a:rPr>
                <a:t>Solution B:</a:t>
              </a:r>
              <a:endParaRPr sz="1100"/>
            </a:p>
            <a:p>
              <a:pPr marL="342900" marR="0" lvl="0" indent="-336550" algn="l" rtl="0">
                <a:lnSpc>
                  <a:spcPct val="150000"/>
                </a:lnSpc>
                <a:spcBef>
                  <a:spcPts val="0"/>
                </a:spcBef>
                <a:spcAft>
                  <a:spcPts val="0"/>
                </a:spcAft>
                <a:buClr>
                  <a:srgbClr val="A5A5A5"/>
                </a:buClr>
                <a:buSzPts val="1500"/>
                <a:buFont typeface="Arial"/>
                <a:buChar char="•"/>
              </a:pPr>
              <a:r>
                <a:rPr lang="en" sz="1500">
                  <a:solidFill>
                    <a:srgbClr val="A5A5A5"/>
                  </a:solidFill>
                  <a:latin typeface="Open Sans"/>
                  <a:ea typeface="Open Sans"/>
                  <a:cs typeface="Open Sans"/>
                  <a:sym typeface="Open Sans"/>
                </a:rPr>
                <a:t>f(x, y) = x</a:t>
              </a:r>
              <a:r>
                <a:rPr lang="en" sz="1500" baseline="30000">
                  <a:solidFill>
                    <a:srgbClr val="A5A5A5"/>
                  </a:solidFill>
                  <a:latin typeface="Open Sans"/>
                  <a:ea typeface="Open Sans"/>
                  <a:cs typeface="Open Sans"/>
                  <a:sym typeface="Open Sans"/>
                </a:rPr>
                <a:t>2</a:t>
              </a:r>
              <a:r>
                <a:rPr lang="en" sz="1500">
                  <a:solidFill>
                    <a:srgbClr val="A5A5A5"/>
                  </a:solidFill>
                  <a:latin typeface="Open Sans"/>
                  <a:ea typeface="Open Sans"/>
                  <a:cs typeface="Open Sans"/>
                  <a:sym typeface="Open Sans"/>
                </a:rPr>
                <a:t> + y</a:t>
              </a:r>
              <a:r>
                <a:rPr lang="en" sz="1500" baseline="30000">
                  <a:solidFill>
                    <a:srgbClr val="A5A5A5"/>
                  </a:solidFill>
                  <a:latin typeface="Open Sans"/>
                  <a:ea typeface="Open Sans"/>
                  <a:cs typeface="Open Sans"/>
                  <a:sym typeface="Open Sans"/>
                </a:rPr>
                <a:t>2</a:t>
              </a:r>
              <a:endParaRPr sz="1100"/>
            </a:p>
          </p:txBody>
        </p:sp>
      </p:grpSp>
      <p:sp>
        <p:nvSpPr>
          <p:cNvPr id="395" name="Google Shape;395;p68"/>
          <p:cNvSpPr txBox="1">
            <a:spLocks noGrp="1"/>
          </p:cNvSpPr>
          <p:nvPr>
            <p:ph type="body" idx="1"/>
          </p:nvPr>
        </p:nvSpPr>
        <p:spPr>
          <a:xfrm>
            <a:off x="673894" y="1234679"/>
            <a:ext cx="7430691" cy="3504009"/>
          </a:xfrm>
          <a:prstGeom prst="rect">
            <a:avLst/>
          </a:prstGeom>
          <a:noFill/>
          <a:ln>
            <a:noFill/>
          </a:ln>
        </p:spPr>
        <p:txBody>
          <a:bodyPr spcFirstLastPara="1" wrap="square" lIns="0" tIns="0" rIns="0" bIns="0" anchor="t" anchorCtr="0">
            <a:noAutofit/>
          </a:bodyPr>
          <a:lstStyle/>
          <a:p>
            <a:pPr marL="0" lvl="0" indent="0" algn="l" rtl="0">
              <a:lnSpc>
                <a:spcPct val="150000"/>
              </a:lnSpc>
              <a:spcBef>
                <a:spcPts val="0"/>
              </a:spcBef>
              <a:spcAft>
                <a:spcPts val="0"/>
              </a:spcAft>
              <a:buClr>
                <a:srgbClr val="7F7F7F"/>
              </a:buClr>
              <a:buSzPts val="1800"/>
              <a:buNone/>
            </a:pPr>
            <a:r>
              <a:rPr lang="en" sz="1800" b="1">
                <a:solidFill>
                  <a:srgbClr val="7F7F7F"/>
                </a:solidFill>
                <a:latin typeface="Helvetica Neue"/>
                <a:ea typeface="Helvetica Neue"/>
                <a:cs typeface="Helvetica Neue"/>
                <a:sym typeface="Helvetica Neue"/>
              </a:rPr>
              <a:t>Write an algorithm that takes two numbers and adds their squares.</a:t>
            </a:r>
            <a:endParaRPr sz="1100"/>
          </a:p>
        </p:txBody>
      </p:sp>
      <p:sp>
        <p:nvSpPr>
          <p:cNvPr id="396" name="Google Shape;396;p68"/>
          <p:cNvSpPr txBox="1">
            <a:spLocks noGrp="1"/>
          </p:cNvSpPr>
          <p:nvPr>
            <p:ph type="title"/>
          </p:nvPr>
        </p:nvSpPr>
        <p:spPr>
          <a:xfrm>
            <a:off x="3566160" y="273844"/>
            <a:ext cx="5079378" cy="669821"/>
          </a:xfrm>
          <a:prstGeom prst="rect">
            <a:avLst/>
          </a:prstGeom>
          <a:noFill/>
          <a:ln>
            <a:noFill/>
          </a:ln>
        </p:spPr>
        <p:txBody>
          <a:bodyPr spcFirstLastPara="1" wrap="square" lIns="68575" tIns="34275" rIns="68575" bIns="34275" anchor="ctr" anchorCtr="0">
            <a:noAutofit/>
          </a:bodyPr>
          <a:lstStyle/>
          <a:p>
            <a:pPr marL="0" lvl="0" indent="0" algn="r" rtl="0">
              <a:lnSpc>
                <a:spcPct val="90000"/>
              </a:lnSpc>
              <a:spcBef>
                <a:spcPts val="0"/>
              </a:spcBef>
              <a:spcAft>
                <a:spcPts val="0"/>
              </a:spcAft>
              <a:buClr>
                <a:srgbClr val="222A35"/>
              </a:buClr>
              <a:buSzPts val="1500"/>
              <a:buFont typeface="Open Sans"/>
              <a:buNone/>
            </a:pPr>
            <a:r>
              <a:rPr lang="en" sz="1100">
                <a:latin typeface="Open Sans"/>
                <a:ea typeface="Open Sans"/>
                <a:cs typeface="Open Sans"/>
                <a:sym typeface="Open Sans"/>
              </a:rPr>
              <a:t>What is an Algorithm?</a:t>
            </a:r>
            <a:br>
              <a:rPr lang="en" sz="1100">
                <a:latin typeface="Open Sans"/>
                <a:ea typeface="Open Sans"/>
                <a:cs typeface="Open Sans"/>
                <a:sym typeface="Open Sans"/>
              </a:rPr>
            </a:br>
            <a:r>
              <a:rPr lang="en" sz="1100">
                <a:solidFill>
                  <a:srgbClr val="2E75B5"/>
                </a:solidFill>
                <a:latin typeface="Open Sans"/>
                <a:ea typeface="Open Sans"/>
                <a:cs typeface="Open Sans"/>
                <a:sym typeface="Open Sans"/>
              </a:rPr>
              <a:t>Examples of Algorithms</a:t>
            </a:r>
            <a:endParaRPr sz="11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grpSp>
        <p:nvGrpSpPr>
          <p:cNvPr id="401" name="Google Shape;401;p69"/>
          <p:cNvGrpSpPr/>
          <p:nvPr/>
        </p:nvGrpSpPr>
        <p:grpSpPr>
          <a:xfrm>
            <a:off x="732086" y="2208701"/>
            <a:ext cx="7314306" cy="2385173"/>
            <a:chOff x="192504" y="2265736"/>
            <a:chExt cx="11806393" cy="3180230"/>
          </a:xfrm>
        </p:grpSpPr>
        <p:sp>
          <p:nvSpPr>
            <p:cNvPr id="402" name="Google Shape;402;p69"/>
            <p:cNvSpPr txBox="1"/>
            <p:nvPr/>
          </p:nvSpPr>
          <p:spPr>
            <a:xfrm>
              <a:off x="192504" y="2265736"/>
              <a:ext cx="5803347" cy="3180230"/>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None/>
              </a:pPr>
              <a:r>
                <a:rPr lang="en" sz="1500">
                  <a:solidFill>
                    <a:srgbClr val="BFBFBF"/>
                  </a:solidFill>
                  <a:latin typeface="Open Sans"/>
                  <a:ea typeface="Open Sans"/>
                  <a:cs typeface="Open Sans"/>
                  <a:sym typeface="Open Sans"/>
                </a:rPr>
                <a:t>Solution A:</a:t>
              </a:r>
              <a:endParaRPr sz="1100"/>
            </a:p>
            <a:p>
              <a:pPr marL="342900" marR="0" lvl="0" indent="-336550" algn="l" rtl="0">
                <a:lnSpc>
                  <a:spcPct val="150000"/>
                </a:lnSpc>
                <a:spcBef>
                  <a:spcPts val="0"/>
                </a:spcBef>
                <a:spcAft>
                  <a:spcPts val="0"/>
                </a:spcAft>
                <a:buClr>
                  <a:srgbClr val="BFBFBF"/>
                </a:buClr>
                <a:buSzPts val="1500"/>
                <a:buFont typeface="Arial"/>
                <a:buChar char="•"/>
              </a:pPr>
              <a:r>
                <a:rPr lang="en" sz="1500">
                  <a:solidFill>
                    <a:srgbClr val="BFBFBF"/>
                  </a:solidFill>
                  <a:latin typeface="Open Sans"/>
                  <a:ea typeface="Open Sans"/>
                  <a:cs typeface="Open Sans"/>
                  <a:sym typeface="Open Sans"/>
                </a:rPr>
                <a:t>Input first number</a:t>
              </a:r>
              <a:endParaRPr sz="1100"/>
            </a:p>
            <a:p>
              <a:pPr marL="342900" marR="0" lvl="0" indent="-336550" algn="l" rtl="0">
                <a:lnSpc>
                  <a:spcPct val="150000"/>
                </a:lnSpc>
                <a:spcBef>
                  <a:spcPts val="0"/>
                </a:spcBef>
                <a:spcAft>
                  <a:spcPts val="0"/>
                </a:spcAft>
                <a:buClr>
                  <a:srgbClr val="BFBFBF"/>
                </a:buClr>
                <a:buSzPts val="1500"/>
                <a:buFont typeface="Arial"/>
                <a:buChar char="•"/>
              </a:pPr>
              <a:r>
                <a:rPr lang="en" sz="1500">
                  <a:solidFill>
                    <a:srgbClr val="BFBFBF"/>
                  </a:solidFill>
                  <a:latin typeface="Open Sans"/>
                  <a:ea typeface="Open Sans"/>
                  <a:cs typeface="Open Sans"/>
                  <a:sym typeface="Open Sans"/>
                </a:rPr>
                <a:t>Compute square of first number</a:t>
              </a:r>
              <a:endParaRPr sz="1100"/>
            </a:p>
            <a:p>
              <a:pPr marL="342900" marR="0" lvl="0" indent="-336550" algn="l" rtl="0">
                <a:lnSpc>
                  <a:spcPct val="150000"/>
                </a:lnSpc>
                <a:spcBef>
                  <a:spcPts val="0"/>
                </a:spcBef>
                <a:spcAft>
                  <a:spcPts val="0"/>
                </a:spcAft>
                <a:buClr>
                  <a:srgbClr val="BFBFBF"/>
                </a:buClr>
                <a:buSzPts val="1500"/>
                <a:buFont typeface="Arial"/>
                <a:buChar char="•"/>
              </a:pPr>
              <a:r>
                <a:rPr lang="en" sz="1500">
                  <a:solidFill>
                    <a:srgbClr val="BFBFBF"/>
                  </a:solidFill>
                  <a:latin typeface="Open Sans"/>
                  <a:ea typeface="Open Sans"/>
                  <a:cs typeface="Open Sans"/>
                  <a:sym typeface="Open Sans"/>
                </a:rPr>
                <a:t>Input second number</a:t>
              </a:r>
              <a:endParaRPr sz="1100"/>
            </a:p>
            <a:p>
              <a:pPr marL="342900" marR="0" lvl="0" indent="-336550" algn="l" rtl="0">
                <a:lnSpc>
                  <a:spcPct val="150000"/>
                </a:lnSpc>
                <a:spcBef>
                  <a:spcPts val="0"/>
                </a:spcBef>
                <a:spcAft>
                  <a:spcPts val="0"/>
                </a:spcAft>
                <a:buClr>
                  <a:srgbClr val="BFBFBF"/>
                </a:buClr>
                <a:buSzPts val="1500"/>
                <a:buFont typeface="Arial"/>
                <a:buChar char="•"/>
              </a:pPr>
              <a:r>
                <a:rPr lang="en" sz="1500">
                  <a:solidFill>
                    <a:srgbClr val="BFBFBF"/>
                  </a:solidFill>
                  <a:latin typeface="Open Sans"/>
                  <a:ea typeface="Open Sans"/>
                  <a:cs typeface="Open Sans"/>
                  <a:sym typeface="Open Sans"/>
                </a:rPr>
                <a:t>Compute square of second number</a:t>
              </a:r>
              <a:endParaRPr sz="1100"/>
            </a:p>
            <a:p>
              <a:pPr marL="342900" marR="0" lvl="0" indent="-336550" algn="l" rtl="0">
                <a:lnSpc>
                  <a:spcPct val="150000"/>
                </a:lnSpc>
                <a:spcBef>
                  <a:spcPts val="0"/>
                </a:spcBef>
                <a:spcAft>
                  <a:spcPts val="0"/>
                </a:spcAft>
                <a:buClr>
                  <a:srgbClr val="BFBFBF"/>
                </a:buClr>
                <a:buSzPts val="1500"/>
                <a:buFont typeface="Arial"/>
                <a:buChar char="•"/>
              </a:pPr>
              <a:r>
                <a:rPr lang="en" sz="1500">
                  <a:solidFill>
                    <a:srgbClr val="BFBFBF"/>
                  </a:solidFill>
                  <a:latin typeface="Open Sans"/>
                  <a:ea typeface="Open Sans"/>
                  <a:cs typeface="Open Sans"/>
                  <a:sym typeface="Open Sans"/>
                </a:rPr>
                <a:t>Add the squares of the numbers</a:t>
              </a:r>
              <a:endParaRPr sz="1100"/>
            </a:p>
            <a:p>
              <a:pPr marL="342900" marR="0" lvl="0" indent="-336550" algn="l" rtl="0">
                <a:lnSpc>
                  <a:spcPct val="150000"/>
                </a:lnSpc>
                <a:spcBef>
                  <a:spcPts val="0"/>
                </a:spcBef>
                <a:spcAft>
                  <a:spcPts val="0"/>
                </a:spcAft>
                <a:buClr>
                  <a:srgbClr val="BFBFBF"/>
                </a:buClr>
                <a:buSzPts val="1500"/>
                <a:buFont typeface="Arial"/>
                <a:buChar char="•"/>
              </a:pPr>
              <a:r>
                <a:rPr lang="en" sz="1500">
                  <a:solidFill>
                    <a:srgbClr val="BFBFBF"/>
                  </a:solidFill>
                  <a:latin typeface="Open Sans"/>
                  <a:ea typeface="Open Sans"/>
                  <a:cs typeface="Open Sans"/>
                  <a:sym typeface="Open Sans"/>
                </a:rPr>
                <a:t>Output the sum of the squares</a:t>
              </a:r>
              <a:endParaRPr sz="1100"/>
            </a:p>
          </p:txBody>
        </p:sp>
        <p:sp>
          <p:nvSpPr>
            <p:cNvPr id="403" name="Google Shape;403;p69"/>
            <p:cNvSpPr txBox="1"/>
            <p:nvPr/>
          </p:nvSpPr>
          <p:spPr>
            <a:xfrm>
              <a:off x="6195550" y="2265736"/>
              <a:ext cx="5803347" cy="871905"/>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None/>
              </a:pPr>
              <a:r>
                <a:rPr lang="en" sz="1500">
                  <a:solidFill>
                    <a:schemeClr val="dk1"/>
                  </a:solidFill>
                  <a:latin typeface="Open Sans"/>
                  <a:ea typeface="Open Sans"/>
                  <a:cs typeface="Open Sans"/>
                  <a:sym typeface="Open Sans"/>
                </a:rPr>
                <a:t>Solution B:</a:t>
              </a:r>
              <a:endParaRPr sz="1100"/>
            </a:p>
            <a:p>
              <a:pPr marL="342900" marR="0" lvl="0" indent="-336550" algn="l" rtl="0">
                <a:lnSpc>
                  <a:spcPct val="150000"/>
                </a:lnSpc>
                <a:spcBef>
                  <a:spcPts val="0"/>
                </a:spcBef>
                <a:spcAft>
                  <a:spcPts val="0"/>
                </a:spcAft>
                <a:buClr>
                  <a:schemeClr val="dk1"/>
                </a:buClr>
                <a:buSzPts val="1500"/>
                <a:buFont typeface="Arial"/>
                <a:buChar char="•"/>
              </a:pPr>
              <a:r>
                <a:rPr lang="en" sz="1500">
                  <a:solidFill>
                    <a:schemeClr val="dk1"/>
                  </a:solidFill>
                  <a:latin typeface="Open Sans"/>
                  <a:ea typeface="Open Sans"/>
                  <a:cs typeface="Open Sans"/>
                  <a:sym typeface="Open Sans"/>
                </a:rPr>
                <a:t>f(x, y) = x</a:t>
              </a:r>
              <a:r>
                <a:rPr lang="en" sz="1500" baseline="30000">
                  <a:solidFill>
                    <a:schemeClr val="dk1"/>
                  </a:solidFill>
                  <a:latin typeface="Open Sans"/>
                  <a:ea typeface="Open Sans"/>
                  <a:cs typeface="Open Sans"/>
                  <a:sym typeface="Open Sans"/>
                </a:rPr>
                <a:t>2</a:t>
              </a:r>
              <a:r>
                <a:rPr lang="en" sz="1500">
                  <a:solidFill>
                    <a:schemeClr val="dk1"/>
                  </a:solidFill>
                  <a:latin typeface="Open Sans"/>
                  <a:ea typeface="Open Sans"/>
                  <a:cs typeface="Open Sans"/>
                  <a:sym typeface="Open Sans"/>
                </a:rPr>
                <a:t> + y</a:t>
              </a:r>
              <a:r>
                <a:rPr lang="en" sz="1500" baseline="30000">
                  <a:solidFill>
                    <a:schemeClr val="dk1"/>
                  </a:solidFill>
                  <a:latin typeface="Open Sans"/>
                  <a:ea typeface="Open Sans"/>
                  <a:cs typeface="Open Sans"/>
                  <a:sym typeface="Open Sans"/>
                </a:rPr>
                <a:t>2</a:t>
              </a:r>
              <a:endParaRPr sz="1100"/>
            </a:p>
          </p:txBody>
        </p:sp>
      </p:grpSp>
      <p:sp>
        <p:nvSpPr>
          <p:cNvPr id="404" name="Google Shape;404;p69"/>
          <p:cNvSpPr txBox="1">
            <a:spLocks noGrp="1"/>
          </p:cNvSpPr>
          <p:nvPr>
            <p:ph type="body" idx="1"/>
          </p:nvPr>
        </p:nvSpPr>
        <p:spPr>
          <a:xfrm>
            <a:off x="673894" y="1234679"/>
            <a:ext cx="7430691" cy="3504009"/>
          </a:xfrm>
          <a:prstGeom prst="rect">
            <a:avLst/>
          </a:prstGeom>
          <a:noFill/>
          <a:ln>
            <a:noFill/>
          </a:ln>
        </p:spPr>
        <p:txBody>
          <a:bodyPr spcFirstLastPara="1" wrap="square" lIns="0" tIns="0" rIns="0" bIns="0" anchor="t" anchorCtr="0">
            <a:noAutofit/>
          </a:bodyPr>
          <a:lstStyle/>
          <a:p>
            <a:pPr marL="0" lvl="0" indent="0" algn="l" rtl="0">
              <a:lnSpc>
                <a:spcPct val="150000"/>
              </a:lnSpc>
              <a:spcBef>
                <a:spcPts val="0"/>
              </a:spcBef>
              <a:spcAft>
                <a:spcPts val="0"/>
              </a:spcAft>
              <a:buClr>
                <a:srgbClr val="7F7F7F"/>
              </a:buClr>
              <a:buSzPts val="1800"/>
              <a:buNone/>
            </a:pPr>
            <a:r>
              <a:rPr lang="en" sz="1800" b="1">
                <a:solidFill>
                  <a:srgbClr val="7F7F7F"/>
                </a:solidFill>
                <a:latin typeface="Helvetica Neue"/>
                <a:ea typeface="Helvetica Neue"/>
                <a:cs typeface="Helvetica Neue"/>
                <a:sym typeface="Helvetica Neue"/>
              </a:rPr>
              <a:t>Write an algorithm that takes two numbers and adds their squares.</a:t>
            </a:r>
            <a:endParaRPr sz="1100"/>
          </a:p>
        </p:txBody>
      </p:sp>
      <p:sp>
        <p:nvSpPr>
          <p:cNvPr id="405" name="Google Shape;405;p69"/>
          <p:cNvSpPr txBox="1">
            <a:spLocks noGrp="1"/>
          </p:cNvSpPr>
          <p:nvPr>
            <p:ph type="title"/>
          </p:nvPr>
        </p:nvSpPr>
        <p:spPr>
          <a:xfrm>
            <a:off x="3566160" y="273844"/>
            <a:ext cx="5079378" cy="669821"/>
          </a:xfrm>
          <a:prstGeom prst="rect">
            <a:avLst/>
          </a:prstGeom>
          <a:noFill/>
          <a:ln>
            <a:noFill/>
          </a:ln>
        </p:spPr>
        <p:txBody>
          <a:bodyPr spcFirstLastPara="1" wrap="square" lIns="68575" tIns="34275" rIns="68575" bIns="34275" anchor="ctr" anchorCtr="0">
            <a:noAutofit/>
          </a:bodyPr>
          <a:lstStyle/>
          <a:p>
            <a:pPr marL="0" lvl="0" indent="0" algn="r" rtl="0">
              <a:lnSpc>
                <a:spcPct val="90000"/>
              </a:lnSpc>
              <a:spcBef>
                <a:spcPts val="0"/>
              </a:spcBef>
              <a:spcAft>
                <a:spcPts val="0"/>
              </a:spcAft>
              <a:buClr>
                <a:srgbClr val="222A35"/>
              </a:buClr>
              <a:buSzPts val="1500"/>
              <a:buFont typeface="Open Sans"/>
              <a:buNone/>
            </a:pPr>
            <a:r>
              <a:rPr lang="en" sz="1100">
                <a:latin typeface="Open Sans"/>
                <a:ea typeface="Open Sans"/>
                <a:cs typeface="Open Sans"/>
                <a:sym typeface="Open Sans"/>
              </a:rPr>
              <a:t>What is an Algorithm?</a:t>
            </a:r>
            <a:br>
              <a:rPr lang="en" sz="1100">
                <a:latin typeface="Open Sans"/>
                <a:ea typeface="Open Sans"/>
                <a:cs typeface="Open Sans"/>
                <a:sym typeface="Open Sans"/>
              </a:rPr>
            </a:br>
            <a:r>
              <a:rPr lang="en" sz="1100">
                <a:solidFill>
                  <a:srgbClr val="2E75B5"/>
                </a:solidFill>
                <a:latin typeface="Open Sans"/>
                <a:ea typeface="Open Sans"/>
                <a:cs typeface="Open Sans"/>
                <a:sym typeface="Open Sans"/>
              </a:rPr>
              <a:t>Examples of Algorithms</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3300"/>
              <a:buFont typeface="Calibri"/>
              <a:buNone/>
            </a:pPr>
            <a:r>
              <a:rPr lang="en" sz="4400" b="1"/>
              <a:t>Questions?</a:t>
            </a:r>
            <a:endParaRPr sz="4400" b="1"/>
          </a:p>
        </p:txBody>
      </p:sp>
      <p:sp>
        <p:nvSpPr>
          <p:cNvPr id="180" name="Google Shape;180;p34"/>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p>
            <a:pPr marL="177800" lvl="0" indent="-190500" algn="l" rtl="0">
              <a:lnSpc>
                <a:spcPct val="90000"/>
              </a:lnSpc>
              <a:spcBef>
                <a:spcPts val="0"/>
              </a:spcBef>
              <a:spcAft>
                <a:spcPts val="0"/>
              </a:spcAft>
              <a:buClr>
                <a:schemeClr val="dk1"/>
              </a:buClr>
              <a:buSzPts val="2400"/>
              <a:buChar char="•"/>
            </a:pPr>
            <a:r>
              <a:rPr lang="en" sz="2400" u="sng">
                <a:solidFill>
                  <a:schemeClr val="hlink"/>
                </a:solidFill>
                <a:hlinkClick r:id="rId3"/>
              </a:rPr>
              <a:t>www.sli.do</a:t>
            </a:r>
            <a:r>
              <a:rPr lang="en" sz="2400"/>
              <a:t> code: #JDS-IP</a:t>
            </a:r>
            <a:endParaRPr sz="2400"/>
          </a:p>
        </p:txBody>
      </p:sp>
      <p:pic>
        <p:nvPicPr>
          <p:cNvPr id="181" name="Google Shape;181;p34"/>
          <p:cNvPicPr preferRelativeResize="0"/>
          <p:nvPr/>
        </p:nvPicPr>
        <p:blipFill rotWithShape="1">
          <a:blip r:embed="rId4">
            <a:alphaModFix/>
          </a:blip>
          <a:srcRect/>
          <a:stretch/>
        </p:blipFill>
        <p:spPr>
          <a:xfrm>
            <a:off x="4645810" y="0"/>
            <a:ext cx="4498190" cy="5143500"/>
          </a:xfrm>
          <a:prstGeom prst="rect">
            <a:avLst/>
          </a:prstGeom>
          <a:noFill/>
          <a:ln>
            <a:noFill/>
          </a:ln>
        </p:spPr>
      </p:pic>
      <p:pic>
        <p:nvPicPr>
          <p:cNvPr id="182" name="Google Shape;182;p34" descr="Qr code&#10;&#10;Description automatically generated"/>
          <p:cNvPicPr preferRelativeResize="0"/>
          <p:nvPr/>
        </p:nvPicPr>
        <p:blipFill rotWithShape="1">
          <a:blip r:embed="rId5">
            <a:alphaModFix/>
          </a:blip>
          <a:srcRect/>
          <a:stretch/>
        </p:blipFill>
        <p:spPr>
          <a:xfrm>
            <a:off x="980061" y="2008686"/>
            <a:ext cx="2624036" cy="262403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70"/>
          <p:cNvSpPr txBox="1">
            <a:spLocks noGrp="1"/>
          </p:cNvSpPr>
          <p:nvPr>
            <p:ph type="body" idx="1"/>
          </p:nvPr>
        </p:nvSpPr>
        <p:spPr>
          <a:xfrm>
            <a:off x="1250577" y="1707777"/>
            <a:ext cx="5002306" cy="1842247"/>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1"/>
              </a:buClr>
              <a:buSzPts val="1800"/>
              <a:buNone/>
            </a:pPr>
            <a:endParaRPr sz="1800" b="1">
              <a:latin typeface="Open Sans"/>
              <a:ea typeface="Open Sans"/>
              <a:cs typeface="Open Sans"/>
              <a:sym typeface="Open Sans"/>
            </a:endParaRPr>
          </a:p>
          <a:p>
            <a:pPr marL="381000" lvl="0" indent="-381000" algn="l" rtl="0">
              <a:lnSpc>
                <a:spcPct val="90000"/>
              </a:lnSpc>
              <a:spcBef>
                <a:spcPts val="800"/>
              </a:spcBef>
              <a:spcAft>
                <a:spcPts val="0"/>
              </a:spcAft>
              <a:buClr>
                <a:srgbClr val="A5A5A5"/>
              </a:buClr>
              <a:buSzPts val="1800"/>
              <a:buFont typeface="Calibri"/>
              <a:buAutoNum type="arabicPeriod"/>
            </a:pPr>
            <a:r>
              <a:rPr lang="en" sz="1800" b="1">
                <a:solidFill>
                  <a:srgbClr val="A5A5A5"/>
                </a:solidFill>
                <a:latin typeface="Open Sans"/>
                <a:ea typeface="Open Sans"/>
                <a:cs typeface="Open Sans"/>
                <a:sym typeface="Open Sans"/>
              </a:rPr>
              <a:t>What is an Algorithm?</a:t>
            </a:r>
            <a:endParaRPr sz="1100"/>
          </a:p>
          <a:p>
            <a:pPr marL="381000" lvl="0" indent="-381000" algn="l" rtl="0">
              <a:lnSpc>
                <a:spcPct val="90000"/>
              </a:lnSpc>
              <a:spcBef>
                <a:spcPts val="800"/>
              </a:spcBef>
              <a:spcAft>
                <a:spcPts val="0"/>
              </a:spcAft>
              <a:buClr>
                <a:schemeClr val="dk1"/>
              </a:buClr>
              <a:buSzPts val="1800"/>
              <a:buFont typeface="Calibri"/>
              <a:buAutoNum type="arabicPeriod"/>
            </a:pPr>
            <a:r>
              <a:rPr lang="en" sz="1800" b="1">
                <a:latin typeface="Open Sans"/>
                <a:ea typeface="Open Sans"/>
                <a:cs typeface="Open Sans"/>
                <a:sym typeface="Open Sans"/>
              </a:rPr>
              <a:t>Describing Algorithms with Flowcharts</a:t>
            </a:r>
            <a:endParaRPr sz="1100"/>
          </a:p>
          <a:p>
            <a:pPr marL="381000" lvl="0" indent="-381000" algn="l" rtl="0">
              <a:lnSpc>
                <a:spcPct val="90000"/>
              </a:lnSpc>
              <a:spcBef>
                <a:spcPts val="800"/>
              </a:spcBef>
              <a:spcAft>
                <a:spcPts val="0"/>
              </a:spcAft>
              <a:buClr>
                <a:srgbClr val="A5A5A5"/>
              </a:buClr>
              <a:buSzPts val="1800"/>
              <a:buFont typeface="Calibri"/>
              <a:buAutoNum type="arabicPeriod"/>
            </a:pPr>
            <a:r>
              <a:rPr lang="en" sz="1800" b="1">
                <a:solidFill>
                  <a:srgbClr val="A5A5A5"/>
                </a:solidFill>
                <a:latin typeface="Open Sans"/>
                <a:ea typeface="Open Sans"/>
                <a:cs typeface="Open Sans"/>
                <a:sym typeface="Open Sans"/>
              </a:rPr>
              <a:t>Introduction to Programming</a:t>
            </a:r>
            <a:endParaRPr sz="11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71"/>
          <p:cNvSpPr txBox="1"/>
          <p:nvPr/>
        </p:nvSpPr>
        <p:spPr>
          <a:xfrm>
            <a:off x="144379" y="3527484"/>
            <a:ext cx="8668663" cy="362263"/>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None/>
            </a:pPr>
            <a:endParaRPr sz="1800">
              <a:solidFill>
                <a:srgbClr val="121504"/>
              </a:solidFill>
              <a:latin typeface="Helvetica Neue"/>
              <a:ea typeface="Helvetica Neue"/>
              <a:cs typeface="Helvetica Neue"/>
              <a:sym typeface="Helvetica Neue"/>
            </a:endParaRPr>
          </a:p>
        </p:txBody>
      </p:sp>
      <p:grpSp>
        <p:nvGrpSpPr>
          <p:cNvPr id="417" name="Google Shape;417;p71"/>
          <p:cNvGrpSpPr/>
          <p:nvPr/>
        </p:nvGrpSpPr>
        <p:grpSpPr>
          <a:xfrm>
            <a:off x="1022949" y="1805460"/>
            <a:ext cx="6911521" cy="1532580"/>
            <a:chOff x="1488320" y="2107994"/>
            <a:chExt cx="9215361" cy="2043440"/>
          </a:xfrm>
        </p:grpSpPr>
        <p:sp>
          <p:nvSpPr>
            <p:cNvPr id="418" name="Google Shape;418;p71"/>
            <p:cNvSpPr/>
            <p:nvPr/>
          </p:nvSpPr>
          <p:spPr>
            <a:xfrm>
              <a:off x="6651250" y="2929719"/>
              <a:ext cx="1767631" cy="399991"/>
            </a:xfrm>
            <a:prstGeom prst="rect">
              <a:avLst/>
            </a:prstGeom>
            <a:solidFill>
              <a:srgbClr val="1E4E79"/>
            </a:solidFill>
            <a:ln w="12700" cap="flat" cmpd="sng">
              <a:solidFill>
                <a:srgbClr val="1E4E7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r>
                <a:rPr lang="en" sz="1200">
                  <a:solidFill>
                    <a:srgbClr val="FFFFFF"/>
                  </a:solidFill>
                  <a:latin typeface="Helvetica Neue"/>
                  <a:ea typeface="Helvetica Neue"/>
                  <a:cs typeface="Helvetica Neue"/>
                  <a:sym typeface="Helvetica Neue"/>
                </a:rPr>
                <a:t>Add numbers</a:t>
              </a:r>
              <a:endParaRPr sz="1200" i="0" u="none" strike="noStrike" cap="none">
                <a:solidFill>
                  <a:srgbClr val="FFFFFF"/>
                </a:solidFill>
                <a:latin typeface="Helvetica Neue"/>
                <a:ea typeface="Helvetica Neue"/>
                <a:cs typeface="Helvetica Neue"/>
                <a:sym typeface="Helvetica Neue"/>
              </a:endParaRPr>
            </a:p>
          </p:txBody>
        </p:sp>
        <p:sp>
          <p:nvSpPr>
            <p:cNvPr id="419" name="Google Shape;419;p71"/>
            <p:cNvSpPr/>
            <p:nvPr/>
          </p:nvSpPr>
          <p:spPr>
            <a:xfrm>
              <a:off x="1488320" y="2107994"/>
              <a:ext cx="1880131" cy="621665"/>
            </a:xfrm>
            <a:prstGeom prst="parallelogram">
              <a:avLst>
                <a:gd name="adj" fmla="val 25000"/>
              </a:avLst>
            </a:prstGeom>
            <a:solidFill>
              <a:srgbClr val="1E4E7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chemeClr val="lt1"/>
                  </a:solidFill>
                  <a:latin typeface="Helvetica Neue"/>
                  <a:ea typeface="Helvetica Neue"/>
                  <a:cs typeface="Helvetica Neue"/>
                  <a:sym typeface="Helvetica Neue"/>
                </a:rPr>
                <a:t>Read first number</a:t>
              </a:r>
              <a:endParaRPr sz="1100"/>
            </a:p>
          </p:txBody>
        </p:sp>
        <p:sp>
          <p:nvSpPr>
            <p:cNvPr id="420" name="Google Shape;420;p71"/>
            <p:cNvSpPr/>
            <p:nvPr/>
          </p:nvSpPr>
          <p:spPr>
            <a:xfrm>
              <a:off x="1488320" y="3529769"/>
              <a:ext cx="1880131" cy="621665"/>
            </a:xfrm>
            <a:prstGeom prst="parallelogram">
              <a:avLst>
                <a:gd name="adj" fmla="val 25000"/>
              </a:avLst>
            </a:prstGeom>
            <a:solidFill>
              <a:srgbClr val="1E4E7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chemeClr val="lt1"/>
                  </a:solidFill>
                  <a:latin typeface="Helvetica Neue"/>
                  <a:ea typeface="Helvetica Neue"/>
                  <a:cs typeface="Helvetica Neue"/>
                  <a:sym typeface="Helvetica Neue"/>
                </a:rPr>
                <a:t>Read second number</a:t>
              </a:r>
              <a:endParaRPr sz="1100"/>
            </a:p>
          </p:txBody>
        </p:sp>
        <p:cxnSp>
          <p:nvCxnSpPr>
            <p:cNvPr id="421" name="Google Shape;421;p71"/>
            <p:cNvCxnSpPr>
              <a:stCxn id="422" idx="3"/>
              <a:endCxn id="418" idx="1"/>
            </p:cNvCxnSpPr>
            <p:nvPr/>
          </p:nvCxnSpPr>
          <p:spPr>
            <a:xfrm>
              <a:off x="5893666" y="2418827"/>
              <a:ext cx="757500" cy="711000"/>
            </a:xfrm>
            <a:prstGeom prst="bentConnector3">
              <a:avLst>
                <a:gd name="adj1" fmla="val 66419"/>
              </a:avLst>
            </a:prstGeom>
            <a:noFill/>
            <a:ln w="38100" cap="flat" cmpd="sng">
              <a:solidFill>
                <a:schemeClr val="accent1"/>
              </a:solidFill>
              <a:prstDash val="solid"/>
              <a:miter lim="800000"/>
              <a:headEnd type="none" w="sm" len="sm"/>
              <a:tailEnd type="triangle" w="med" len="med"/>
            </a:ln>
          </p:spPr>
        </p:cxnSp>
        <p:sp>
          <p:nvSpPr>
            <p:cNvPr id="423" name="Google Shape;423;p71"/>
            <p:cNvSpPr/>
            <p:nvPr/>
          </p:nvSpPr>
          <p:spPr>
            <a:xfrm>
              <a:off x="9176464" y="2929719"/>
              <a:ext cx="1527217" cy="399991"/>
            </a:xfrm>
            <a:prstGeom prst="parallelogram">
              <a:avLst>
                <a:gd name="adj" fmla="val 25000"/>
              </a:avLst>
            </a:prstGeom>
            <a:solidFill>
              <a:srgbClr val="1E4E7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chemeClr val="lt1"/>
                  </a:solidFill>
                  <a:latin typeface="Helvetica Neue"/>
                  <a:ea typeface="Helvetica Neue"/>
                  <a:cs typeface="Helvetica Neue"/>
                  <a:sym typeface="Helvetica Neue"/>
                </a:rPr>
                <a:t>Print sum</a:t>
              </a:r>
              <a:endParaRPr sz="1100"/>
            </a:p>
          </p:txBody>
        </p:sp>
        <p:cxnSp>
          <p:nvCxnSpPr>
            <p:cNvPr id="424" name="Google Shape;424;p71"/>
            <p:cNvCxnSpPr>
              <a:stCxn id="418" idx="3"/>
              <a:endCxn id="423" idx="5"/>
            </p:cNvCxnSpPr>
            <p:nvPr/>
          </p:nvCxnSpPr>
          <p:spPr>
            <a:xfrm>
              <a:off x="8418881" y="3129714"/>
              <a:ext cx="807600" cy="0"/>
            </a:xfrm>
            <a:prstGeom prst="straightConnector1">
              <a:avLst/>
            </a:prstGeom>
            <a:noFill/>
            <a:ln w="38100" cap="flat" cmpd="sng">
              <a:solidFill>
                <a:schemeClr val="accent1"/>
              </a:solidFill>
              <a:prstDash val="solid"/>
              <a:miter lim="800000"/>
              <a:headEnd type="none" w="sm" len="sm"/>
              <a:tailEnd type="triangle" w="med" len="med"/>
            </a:ln>
          </p:spPr>
        </p:cxnSp>
        <p:cxnSp>
          <p:nvCxnSpPr>
            <p:cNvPr id="425" name="Google Shape;425;p71"/>
            <p:cNvCxnSpPr>
              <a:stCxn id="426" idx="3"/>
              <a:endCxn id="418" idx="1"/>
            </p:cNvCxnSpPr>
            <p:nvPr/>
          </p:nvCxnSpPr>
          <p:spPr>
            <a:xfrm rot="10800000" flipH="1">
              <a:off x="5893666" y="3129601"/>
              <a:ext cx="757500" cy="711000"/>
            </a:xfrm>
            <a:prstGeom prst="bentConnector3">
              <a:avLst>
                <a:gd name="adj1" fmla="val 66419"/>
              </a:avLst>
            </a:prstGeom>
            <a:noFill/>
            <a:ln w="38100" cap="flat" cmpd="sng">
              <a:solidFill>
                <a:schemeClr val="accent1"/>
              </a:solidFill>
              <a:prstDash val="solid"/>
              <a:miter lim="800000"/>
              <a:headEnd type="none" w="sm" len="sm"/>
              <a:tailEnd type="triangle" w="med" len="med"/>
            </a:ln>
          </p:spPr>
        </p:cxnSp>
        <p:sp>
          <p:nvSpPr>
            <p:cNvPr id="422" name="Google Shape;422;p71"/>
            <p:cNvSpPr/>
            <p:nvPr/>
          </p:nvSpPr>
          <p:spPr>
            <a:xfrm>
              <a:off x="4126035" y="2218831"/>
              <a:ext cx="1767631" cy="399991"/>
            </a:xfrm>
            <a:prstGeom prst="rect">
              <a:avLst/>
            </a:prstGeom>
            <a:solidFill>
              <a:srgbClr val="1E4E79"/>
            </a:solidFill>
            <a:ln w="12700" cap="flat" cmpd="sng">
              <a:solidFill>
                <a:srgbClr val="1E4E7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r>
                <a:rPr lang="en" sz="1200">
                  <a:solidFill>
                    <a:srgbClr val="FFFFFF"/>
                  </a:solidFill>
                  <a:latin typeface="Helvetica Neue"/>
                  <a:ea typeface="Helvetica Neue"/>
                  <a:cs typeface="Helvetica Neue"/>
                  <a:sym typeface="Helvetica Neue"/>
                </a:rPr>
                <a:t>Compute square</a:t>
              </a:r>
              <a:endParaRPr sz="1200" i="0" u="none" strike="noStrike" cap="none">
                <a:solidFill>
                  <a:srgbClr val="FFFFFF"/>
                </a:solidFill>
                <a:latin typeface="Helvetica Neue"/>
                <a:ea typeface="Helvetica Neue"/>
                <a:cs typeface="Helvetica Neue"/>
                <a:sym typeface="Helvetica Neue"/>
              </a:endParaRPr>
            </a:p>
          </p:txBody>
        </p:sp>
        <p:sp>
          <p:nvSpPr>
            <p:cNvPr id="426" name="Google Shape;426;p71"/>
            <p:cNvSpPr/>
            <p:nvPr/>
          </p:nvSpPr>
          <p:spPr>
            <a:xfrm>
              <a:off x="4126035" y="3640605"/>
              <a:ext cx="1767631" cy="399991"/>
            </a:xfrm>
            <a:prstGeom prst="rect">
              <a:avLst/>
            </a:prstGeom>
            <a:solidFill>
              <a:srgbClr val="1E4E79"/>
            </a:solidFill>
            <a:ln w="12700" cap="flat" cmpd="sng">
              <a:solidFill>
                <a:srgbClr val="1E4E7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r>
                <a:rPr lang="en" sz="1200">
                  <a:solidFill>
                    <a:srgbClr val="FFFFFF"/>
                  </a:solidFill>
                  <a:latin typeface="Helvetica Neue"/>
                  <a:ea typeface="Helvetica Neue"/>
                  <a:cs typeface="Helvetica Neue"/>
                  <a:sym typeface="Helvetica Neue"/>
                </a:rPr>
                <a:t>Compute square</a:t>
              </a:r>
              <a:endParaRPr sz="1200" i="0" u="none" strike="noStrike" cap="none">
                <a:solidFill>
                  <a:srgbClr val="FFFFFF"/>
                </a:solidFill>
                <a:latin typeface="Helvetica Neue"/>
                <a:ea typeface="Helvetica Neue"/>
                <a:cs typeface="Helvetica Neue"/>
                <a:sym typeface="Helvetica Neue"/>
              </a:endParaRPr>
            </a:p>
          </p:txBody>
        </p:sp>
        <p:cxnSp>
          <p:nvCxnSpPr>
            <p:cNvPr id="427" name="Google Shape;427;p71"/>
            <p:cNvCxnSpPr>
              <a:stCxn id="419" idx="2"/>
              <a:endCxn id="422" idx="1"/>
            </p:cNvCxnSpPr>
            <p:nvPr/>
          </p:nvCxnSpPr>
          <p:spPr>
            <a:xfrm>
              <a:off x="3290743" y="2418826"/>
              <a:ext cx="835200" cy="0"/>
            </a:xfrm>
            <a:prstGeom prst="straightConnector1">
              <a:avLst/>
            </a:prstGeom>
            <a:noFill/>
            <a:ln w="38100" cap="flat" cmpd="sng">
              <a:solidFill>
                <a:schemeClr val="accent1"/>
              </a:solidFill>
              <a:prstDash val="solid"/>
              <a:miter lim="800000"/>
              <a:headEnd type="none" w="sm" len="sm"/>
              <a:tailEnd type="triangle" w="med" len="med"/>
            </a:ln>
          </p:spPr>
        </p:cxnSp>
        <p:cxnSp>
          <p:nvCxnSpPr>
            <p:cNvPr id="428" name="Google Shape;428;p71"/>
            <p:cNvCxnSpPr>
              <a:stCxn id="420" idx="2"/>
              <a:endCxn id="426" idx="1"/>
            </p:cNvCxnSpPr>
            <p:nvPr/>
          </p:nvCxnSpPr>
          <p:spPr>
            <a:xfrm>
              <a:off x="3290743" y="3840602"/>
              <a:ext cx="835200" cy="0"/>
            </a:xfrm>
            <a:prstGeom prst="straightConnector1">
              <a:avLst/>
            </a:prstGeom>
            <a:noFill/>
            <a:ln w="38100" cap="flat" cmpd="sng">
              <a:solidFill>
                <a:schemeClr val="accent1"/>
              </a:solidFill>
              <a:prstDash val="solid"/>
              <a:miter lim="800000"/>
              <a:headEnd type="none" w="sm" len="sm"/>
              <a:tailEnd type="triangle" w="med" len="med"/>
            </a:ln>
          </p:spPr>
        </p:cxnSp>
      </p:grpSp>
      <p:sp>
        <p:nvSpPr>
          <p:cNvPr id="429" name="Google Shape;429;p71"/>
          <p:cNvSpPr txBox="1">
            <a:spLocks noGrp="1"/>
          </p:cNvSpPr>
          <p:nvPr>
            <p:ph type="title"/>
          </p:nvPr>
        </p:nvSpPr>
        <p:spPr>
          <a:xfrm>
            <a:off x="4572000" y="563180"/>
            <a:ext cx="3943349" cy="415498"/>
          </a:xfrm>
          <a:prstGeom prst="rect">
            <a:avLst/>
          </a:prstGeom>
          <a:noFill/>
          <a:ln>
            <a:noFill/>
          </a:ln>
        </p:spPr>
        <p:txBody>
          <a:bodyPr spcFirstLastPara="1" wrap="square" lIns="0" tIns="0" rIns="0" bIns="0" anchor="ctr" anchorCtr="0">
            <a:noAutofit/>
          </a:bodyPr>
          <a:lstStyle/>
          <a:p>
            <a:pPr marL="12700" marR="0" lvl="0" indent="0" algn="r" rtl="0">
              <a:lnSpc>
                <a:spcPct val="90000"/>
              </a:lnSpc>
              <a:spcBef>
                <a:spcPts val="0"/>
              </a:spcBef>
              <a:spcAft>
                <a:spcPts val="0"/>
              </a:spcAft>
              <a:buClr>
                <a:srgbClr val="002060"/>
              </a:buClr>
              <a:buSzPts val="1500"/>
              <a:buFont typeface="Open Sans"/>
              <a:buNone/>
            </a:pPr>
            <a:r>
              <a:rPr lang="en" sz="1500" b="1" i="0" u="none" strike="noStrike" cap="none">
                <a:solidFill>
                  <a:srgbClr val="002060"/>
                </a:solidFill>
                <a:latin typeface="Open Sans"/>
                <a:ea typeface="Open Sans"/>
                <a:cs typeface="Open Sans"/>
                <a:sym typeface="Open Sans"/>
              </a:rPr>
              <a:t>Describing Algorithms with Flowcharts </a:t>
            </a:r>
            <a:br>
              <a:rPr lang="en" sz="1500" b="1" i="0" u="none" strike="noStrike" cap="none">
                <a:solidFill>
                  <a:srgbClr val="002060"/>
                </a:solidFill>
                <a:latin typeface="Open Sans"/>
                <a:ea typeface="Open Sans"/>
                <a:cs typeface="Open Sans"/>
                <a:sym typeface="Open Sans"/>
              </a:rPr>
            </a:br>
            <a:r>
              <a:rPr lang="en" sz="1500" b="1" i="0" u="none" strike="noStrike" cap="none">
                <a:solidFill>
                  <a:srgbClr val="2E75B5"/>
                </a:solidFill>
                <a:latin typeface="Open Sans"/>
                <a:ea typeface="Open Sans"/>
                <a:cs typeface="Open Sans"/>
                <a:sym typeface="Open Sans"/>
              </a:rPr>
              <a:t>What are Flowcharts?</a:t>
            </a:r>
            <a:endParaRPr sz="1100"/>
          </a:p>
        </p:txBody>
      </p:sp>
      <p:sp>
        <p:nvSpPr>
          <p:cNvPr id="430" name="Google Shape;430;p71"/>
          <p:cNvSpPr txBox="1">
            <a:spLocks noGrp="1"/>
          </p:cNvSpPr>
          <p:nvPr>
            <p:ph type="body" idx="1"/>
          </p:nvPr>
        </p:nvSpPr>
        <p:spPr>
          <a:xfrm>
            <a:off x="673894" y="1234679"/>
            <a:ext cx="7430691" cy="3686250"/>
          </a:xfrm>
          <a:prstGeom prst="rect">
            <a:avLst/>
          </a:prstGeom>
          <a:noFill/>
          <a:ln>
            <a:noFill/>
          </a:ln>
        </p:spPr>
        <p:txBody>
          <a:bodyPr spcFirstLastPara="1" wrap="square" lIns="0" tIns="0" rIns="0" bIns="0" anchor="t" anchorCtr="0">
            <a:noAutofit/>
          </a:bodyPr>
          <a:lstStyle/>
          <a:p>
            <a:pPr marL="0" lvl="0" indent="0" algn="l" rtl="0">
              <a:lnSpc>
                <a:spcPct val="150000"/>
              </a:lnSpc>
              <a:spcBef>
                <a:spcPts val="0"/>
              </a:spcBef>
              <a:spcAft>
                <a:spcPts val="0"/>
              </a:spcAft>
              <a:buClr>
                <a:srgbClr val="121504"/>
              </a:buClr>
              <a:buSzPts val="1800"/>
              <a:buNone/>
            </a:pPr>
            <a:r>
              <a:rPr lang="en" sz="1800">
                <a:solidFill>
                  <a:srgbClr val="121504"/>
                </a:solidFill>
              </a:rPr>
              <a:t>Flowcharts are connected sequences of instructions</a:t>
            </a:r>
            <a:endParaRPr sz="1100"/>
          </a:p>
          <a:p>
            <a:pPr marL="0" lvl="0" indent="0" algn="l" rtl="0">
              <a:lnSpc>
                <a:spcPct val="150000"/>
              </a:lnSpc>
              <a:spcBef>
                <a:spcPts val="0"/>
              </a:spcBef>
              <a:spcAft>
                <a:spcPts val="0"/>
              </a:spcAft>
              <a:buClr>
                <a:schemeClr val="dk1"/>
              </a:buClr>
              <a:buSzPts val="1800"/>
              <a:buNone/>
            </a:pPr>
            <a:endParaRPr sz="1800">
              <a:solidFill>
                <a:srgbClr val="121504"/>
              </a:solidFill>
            </a:endParaRPr>
          </a:p>
          <a:p>
            <a:pPr marL="0" lvl="0" indent="0" algn="l" rtl="0">
              <a:lnSpc>
                <a:spcPct val="150000"/>
              </a:lnSpc>
              <a:spcBef>
                <a:spcPts val="0"/>
              </a:spcBef>
              <a:spcAft>
                <a:spcPts val="0"/>
              </a:spcAft>
              <a:buClr>
                <a:schemeClr val="dk1"/>
              </a:buClr>
              <a:buSzPts val="1800"/>
              <a:buNone/>
            </a:pPr>
            <a:endParaRPr sz="1800">
              <a:solidFill>
                <a:srgbClr val="121504"/>
              </a:solidFill>
            </a:endParaRPr>
          </a:p>
          <a:p>
            <a:pPr marL="0" lvl="0" indent="0" algn="l" rtl="0">
              <a:lnSpc>
                <a:spcPct val="150000"/>
              </a:lnSpc>
              <a:spcBef>
                <a:spcPts val="0"/>
              </a:spcBef>
              <a:spcAft>
                <a:spcPts val="0"/>
              </a:spcAft>
              <a:buClr>
                <a:schemeClr val="dk1"/>
              </a:buClr>
              <a:buSzPts val="1800"/>
              <a:buNone/>
            </a:pPr>
            <a:endParaRPr sz="1800">
              <a:solidFill>
                <a:srgbClr val="121504"/>
              </a:solidFill>
            </a:endParaRPr>
          </a:p>
          <a:p>
            <a:pPr marL="0" lvl="0" indent="0" algn="l" rtl="0">
              <a:lnSpc>
                <a:spcPct val="150000"/>
              </a:lnSpc>
              <a:spcBef>
                <a:spcPts val="0"/>
              </a:spcBef>
              <a:spcAft>
                <a:spcPts val="0"/>
              </a:spcAft>
              <a:buClr>
                <a:schemeClr val="dk1"/>
              </a:buClr>
              <a:buSzPts val="1800"/>
              <a:buNone/>
            </a:pPr>
            <a:endParaRPr sz="1800">
              <a:solidFill>
                <a:srgbClr val="121504"/>
              </a:solidFill>
            </a:endParaRPr>
          </a:p>
          <a:p>
            <a:pPr marL="0" lvl="0" indent="0" algn="l" rtl="0">
              <a:lnSpc>
                <a:spcPct val="150000"/>
              </a:lnSpc>
              <a:spcBef>
                <a:spcPts val="0"/>
              </a:spcBef>
              <a:spcAft>
                <a:spcPts val="0"/>
              </a:spcAft>
              <a:buClr>
                <a:schemeClr val="dk1"/>
              </a:buClr>
              <a:buSzPts val="1800"/>
              <a:buNone/>
            </a:pPr>
            <a:endParaRPr sz="1800">
              <a:solidFill>
                <a:srgbClr val="121504"/>
              </a:solidFill>
            </a:endParaRPr>
          </a:p>
          <a:p>
            <a:pPr marL="177800" lvl="0" indent="-177800" algn="l" rtl="0">
              <a:lnSpc>
                <a:spcPct val="150000"/>
              </a:lnSpc>
              <a:spcBef>
                <a:spcPts val="0"/>
              </a:spcBef>
              <a:spcAft>
                <a:spcPts val="0"/>
              </a:spcAft>
              <a:buClr>
                <a:srgbClr val="121504"/>
              </a:buClr>
              <a:buSzPts val="1800"/>
              <a:buChar char="•"/>
            </a:pPr>
            <a:r>
              <a:rPr lang="en" sz="1800">
                <a:solidFill>
                  <a:srgbClr val="121504"/>
                </a:solidFill>
              </a:rPr>
              <a:t>Allows for easy visualization of algorithmic logic</a:t>
            </a:r>
            <a:endParaRPr sz="1100"/>
          </a:p>
          <a:p>
            <a:pPr marL="177800" lvl="0" indent="-177800" algn="l" rtl="0">
              <a:lnSpc>
                <a:spcPct val="150000"/>
              </a:lnSpc>
              <a:spcBef>
                <a:spcPts val="0"/>
              </a:spcBef>
              <a:spcAft>
                <a:spcPts val="0"/>
              </a:spcAft>
              <a:buClr>
                <a:srgbClr val="121504"/>
              </a:buClr>
              <a:buSzPts val="1800"/>
              <a:buChar char="•"/>
            </a:pPr>
            <a:r>
              <a:rPr lang="en" sz="1800">
                <a:solidFill>
                  <a:srgbClr val="121504"/>
                </a:solidFill>
              </a:rPr>
              <a:t>Provides a common language for algorithmic logic</a:t>
            </a:r>
            <a:endParaRPr sz="1100"/>
          </a:p>
          <a:p>
            <a:pPr marL="177800" lvl="0" indent="-177800" algn="l" rtl="0">
              <a:lnSpc>
                <a:spcPct val="150000"/>
              </a:lnSpc>
              <a:spcBef>
                <a:spcPts val="0"/>
              </a:spcBef>
              <a:spcAft>
                <a:spcPts val="0"/>
              </a:spcAft>
              <a:buClr>
                <a:srgbClr val="121504"/>
              </a:buClr>
              <a:buSzPts val="1800"/>
              <a:buChar char="•"/>
            </a:pPr>
            <a:r>
              <a:rPr lang="en" sz="1800">
                <a:solidFill>
                  <a:srgbClr val="121504"/>
                </a:solidFill>
              </a:rPr>
              <a:t>Typically go from top to bottom and left to right</a:t>
            </a:r>
            <a:endParaRPr sz="11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72"/>
          <p:cNvSpPr txBox="1"/>
          <p:nvPr/>
        </p:nvSpPr>
        <p:spPr>
          <a:xfrm>
            <a:off x="673894" y="4987840"/>
            <a:ext cx="7342939" cy="12695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800">
                <a:solidFill>
                  <a:srgbClr val="121504"/>
                </a:solidFill>
                <a:latin typeface="Helvetica Neue"/>
                <a:ea typeface="Helvetica Neue"/>
                <a:cs typeface="Helvetica Neue"/>
                <a:sym typeface="Helvetica Neue"/>
              </a:rPr>
              <a:t>Symbols are defined by the International Standards Organization (ISO). More info at https://en.wikipedia.org/wiki/Flowchart#Common_symbols</a:t>
            </a:r>
            <a:endParaRPr sz="800">
              <a:solidFill>
                <a:srgbClr val="121504"/>
              </a:solidFill>
              <a:latin typeface="Helvetica Neue"/>
              <a:ea typeface="Helvetica Neue"/>
              <a:cs typeface="Helvetica Neue"/>
              <a:sym typeface="Helvetica Neue"/>
            </a:endParaRPr>
          </a:p>
        </p:txBody>
      </p:sp>
      <p:sp>
        <p:nvSpPr>
          <p:cNvPr id="436" name="Google Shape;436;p72"/>
          <p:cNvSpPr txBox="1"/>
          <p:nvPr/>
        </p:nvSpPr>
        <p:spPr>
          <a:xfrm>
            <a:off x="4716067" y="1504760"/>
            <a:ext cx="7342939" cy="27699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A5A5A5"/>
              </a:solidFill>
              <a:latin typeface="Helvetica Neue"/>
              <a:ea typeface="Helvetica Neue"/>
              <a:cs typeface="Helvetica Neue"/>
              <a:sym typeface="Helvetica Neue"/>
            </a:endParaRPr>
          </a:p>
        </p:txBody>
      </p:sp>
      <p:sp>
        <p:nvSpPr>
          <p:cNvPr id="437" name="Google Shape;437;p72"/>
          <p:cNvSpPr txBox="1"/>
          <p:nvPr/>
        </p:nvSpPr>
        <p:spPr>
          <a:xfrm>
            <a:off x="1470102" y="2356455"/>
            <a:ext cx="7342939" cy="372554"/>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None/>
            </a:pPr>
            <a:r>
              <a:rPr lang="en" sz="1800">
                <a:solidFill>
                  <a:srgbClr val="A5A5A5"/>
                </a:solidFill>
                <a:latin typeface="Helvetica Neue"/>
                <a:ea typeface="Helvetica Neue"/>
                <a:cs typeface="Helvetica Neue"/>
                <a:sym typeface="Helvetica Neue"/>
              </a:rPr>
              <a:t>.</a:t>
            </a:r>
            <a:endParaRPr sz="1100"/>
          </a:p>
        </p:txBody>
      </p:sp>
      <p:sp>
        <p:nvSpPr>
          <p:cNvPr id="438" name="Google Shape;438;p72"/>
          <p:cNvSpPr txBox="1"/>
          <p:nvPr/>
        </p:nvSpPr>
        <p:spPr>
          <a:xfrm>
            <a:off x="5825067" y="3889110"/>
            <a:ext cx="3487507" cy="27699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A5A5A5"/>
              </a:solidFill>
              <a:latin typeface="Helvetica Neue"/>
              <a:ea typeface="Helvetica Neue"/>
              <a:cs typeface="Helvetica Neue"/>
              <a:sym typeface="Helvetica Neue"/>
            </a:endParaRPr>
          </a:p>
        </p:txBody>
      </p:sp>
      <p:sp>
        <p:nvSpPr>
          <p:cNvPr id="439" name="Google Shape;439;p72"/>
          <p:cNvSpPr txBox="1">
            <a:spLocks noGrp="1"/>
          </p:cNvSpPr>
          <p:nvPr>
            <p:ph type="body" idx="1"/>
          </p:nvPr>
        </p:nvSpPr>
        <p:spPr>
          <a:xfrm>
            <a:off x="1460152" y="1234679"/>
            <a:ext cx="7342939" cy="719332"/>
          </a:xfrm>
          <a:prstGeom prst="rect">
            <a:avLst/>
          </a:prstGeom>
          <a:noFill/>
          <a:ln>
            <a:noFill/>
          </a:ln>
        </p:spPr>
        <p:txBody>
          <a:bodyPr spcFirstLastPara="1" wrap="square" lIns="0" tIns="0" rIns="0" bIns="0" anchor="t" anchorCtr="0">
            <a:noAutofit/>
          </a:bodyPr>
          <a:lstStyle/>
          <a:p>
            <a:pPr marL="177800" lvl="0" indent="-184150" algn="l" rtl="0">
              <a:lnSpc>
                <a:spcPct val="150000"/>
              </a:lnSpc>
              <a:spcBef>
                <a:spcPts val="0"/>
              </a:spcBef>
              <a:spcAft>
                <a:spcPts val="0"/>
              </a:spcAft>
              <a:buClr>
                <a:schemeClr val="dk1"/>
              </a:buClr>
              <a:buSzPts val="1700"/>
              <a:buChar char="•"/>
            </a:pPr>
            <a:r>
              <a:rPr lang="en" sz="1700" b="1"/>
              <a:t>Flowline</a:t>
            </a:r>
            <a:r>
              <a:rPr lang="en" sz="1700"/>
              <a:t>: Shows the flow of the algorithm</a:t>
            </a:r>
            <a:endParaRPr sz="1100"/>
          </a:p>
          <a:p>
            <a:pPr marL="177800" lvl="0" indent="-76200" algn="l" rtl="0">
              <a:lnSpc>
                <a:spcPct val="150000"/>
              </a:lnSpc>
              <a:spcBef>
                <a:spcPts val="0"/>
              </a:spcBef>
              <a:spcAft>
                <a:spcPts val="0"/>
              </a:spcAft>
              <a:buClr>
                <a:schemeClr val="dk1"/>
              </a:buClr>
              <a:buSzPts val="1700"/>
              <a:buNone/>
            </a:pPr>
            <a:endParaRPr sz="1700"/>
          </a:p>
        </p:txBody>
      </p:sp>
      <p:sp>
        <p:nvSpPr>
          <p:cNvPr id="440" name="Google Shape;440;p72"/>
          <p:cNvSpPr txBox="1">
            <a:spLocks noGrp="1"/>
          </p:cNvSpPr>
          <p:nvPr>
            <p:ph type="title"/>
          </p:nvPr>
        </p:nvSpPr>
        <p:spPr>
          <a:xfrm>
            <a:off x="4445001" y="563180"/>
            <a:ext cx="4070349" cy="415498"/>
          </a:xfrm>
          <a:prstGeom prst="rect">
            <a:avLst/>
          </a:prstGeom>
          <a:noFill/>
          <a:ln>
            <a:noFill/>
          </a:ln>
        </p:spPr>
        <p:txBody>
          <a:bodyPr spcFirstLastPara="1" wrap="square" lIns="0" tIns="0" rIns="0" bIns="0" anchor="ctr" anchorCtr="0">
            <a:noAutofit/>
          </a:bodyPr>
          <a:lstStyle/>
          <a:p>
            <a:pPr marL="12700" marR="0" lvl="0" indent="0" algn="r" rtl="0">
              <a:lnSpc>
                <a:spcPct val="90000"/>
              </a:lnSpc>
              <a:spcBef>
                <a:spcPts val="0"/>
              </a:spcBef>
              <a:spcAft>
                <a:spcPts val="0"/>
              </a:spcAft>
              <a:buClr>
                <a:srgbClr val="002060"/>
              </a:buClr>
              <a:buSzPts val="1500"/>
              <a:buFont typeface="Open Sans"/>
              <a:buNone/>
            </a:pPr>
            <a:r>
              <a:rPr lang="en" sz="1500" b="1" i="0" u="none" strike="noStrike" cap="none">
                <a:solidFill>
                  <a:srgbClr val="002060"/>
                </a:solidFill>
                <a:latin typeface="Open Sans"/>
                <a:ea typeface="Open Sans"/>
                <a:cs typeface="Open Sans"/>
                <a:sym typeface="Open Sans"/>
              </a:rPr>
              <a:t>Describing Algorithms with Flowcharts </a:t>
            </a:r>
            <a:br>
              <a:rPr lang="en" sz="1500" b="1" i="0" u="none" strike="noStrike" cap="none">
                <a:solidFill>
                  <a:srgbClr val="002060"/>
                </a:solidFill>
                <a:latin typeface="Open Sans"/>
                <a:ea typeface="Open Sans"/>
                <a:cs typeface="Open Sans"/>
                <a:sym typeface="Open Sans"/>
              </a:rPr>
            </a:br>
            <a:r>
              <a:rPr lang="en" sz="1500" b="1" i="0" u="none" strike="noStrike" cap="none">
                <a:solidFill>
                  <a:srgbClr val="2E75B5"/>
                </a:solidFill>
                <a:latin typeface="Open Sans"/>
                <a:ea typeface="Open Sans"/>
                <a:cs typeface="Open Sans"/>
                <a:sym typeface="Open Sans"/>
              </a:rPr>
              <a:t>Common Flowchart Symbols</a:t>
            </a:r>
            <a:endParaRPr sz="1100"/>
          </a:p>
        </p:txBody>
      </p:sp>
      <p:sp>
        <p:nvSpPr>
          <p:cNvPr id="441" name="Google Shape;441;p72"/>
          <p:cNvSpPr txBox="1"/>
          <p:nvPr/>
        </p:nvSpPr>
        <p:spPr>
          <a:xfrm>
            <a:off x="1470102" y="1484063"/>
            <a:ext cx="7342939" cy="27699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A5A5A5"/>
              </a:solidFill>
              <a:latin typeface="Helvetica Neue"/>
              <a:ea typeface="Helvetica Neue"/>
              <a:cs typeface="Helvetica Neue"/>
              <a:sym typeface="Helvetica Neue"/>
            </a:endParaRPr>
          </a:p>
        </p:txBody>
      </p:sp>
      <p:sp>
        <p:nvSpPr>
          <p:cNvPr id="442" name="Google Shape;442;p72"/>
          <p:cNvSpPr/>
          <p:nvPr/>
        </p:nvSpPr>
        <p:spPr>
          <a:xfrm>
            <a:off x="457200" y="1293946"/>
            <a:ext cx="747583" cy="499500"/>
          </a:xfrm>
          <a:prstGeom prst="rightArrow">
            <a:avLst>
              <a:gd name="adj1" fmla="val 22880"/>
              <a:gd name="adj2" fmla="val 50000"/>
            </a:avLst>
          </a:prstGeom>
          <a:solidFill>
            <a:srgbClr val="1E4E79"/>
          </a:solidFill>
          <a:ln w="12700" cap="flat" cmpd="sng">
            <a:solidFill>
              <a:srgbClr val="1E4E7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73"/>
          <p:cNvSpPr txBox="1"/>
          <p:nvPr/>
        </p:nvSpPr>
        <p:spPr>
          <a:xfrm>
            <a:off x="673894" y="4987840"/>
            <a:ext cx="7342939" cy="12695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800">
                <a:solidFill>
                  <a:srgbClr val="121504"/>
                </a:solidFill>
                <a:latin typeface="Helvetica Neue"/>
                <a:ea typeface="Helvetica Neue"/>
                <a:cs typeface="Helvetica Neue"/>
                <a:sym typeface="Helvetica Neue"/>
              </a:rPr>
              <a:t>Symbols are defined by the International Standards Organization (ISO). More info at https://en.wikipedia.org/wiki/Flowchart#Common_symbols</a:t>
            </a:r>
            <a:endParaRPr sz="800">
              <a:solidFill>
                <a:srgbClr val="121504"/>
              </a:solidFill>
              <a:latin typeface="Helvetica Neue"/>
              <a:ea typeface="Helvetica Neue"/>
              <a:cs typeface="Helvetica Neue"/>
              <a:sym typeface="Helvetica Neue"/>
            </a:endParaRPr>
          </a:p>
        </p:txBody>
      </p:sp>
      <p:sp>
        <p:nvSpPr>
          <p:cNvPr id="448" name="Google Shape;448;p73"/>
          <p:cNvSpPr txBox="1"/>
          <p:nvPr/>
        </p:nvSpPr>
        <p:spPr>
          <a:xfrm>
            <a:off x="4716067" y="1504760"/>
            <a:ext cx="7342939" cy="27699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A5A5A5"/>
              </a:solidFill>
              <a:latin typeface="Helvetica Neue"/>
              <a:ea typeface="Helvetica Neue"/>
              <a:cs typeface="Helvetica Neue"/>
              <a:sym typeface="Helvetica Neue"/>
            </a:endParaRPr>
          </a:p>
        </p:txBody>
      </p:sp>
      <p:sp>
        <p:nvSpPr>
          <p:cNvPr id="449" name="Google Shape;449;p73"/>
          <p:cNvSpPr txBox="1"/>
          <p:nvPr/>
        </p:nvSpPr>
        <p:spPr>
          <a:xfrm>
            <a:off x="1470102" y="2356455"/>
            <a:ext cx="7342939" cy="372554"/>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None/>
            </a:pPr>
            <a:r>
              <a:rPr lang="en" sz="1800">
                <a:solidFill>
                  <a:srgbClr val="A5A5A5"/>
                </a:solidFill>
                <a:latin typeface="Helvetica Neue"/>
                <a:ea typeface="Helvetica Neue"/>
                <a:cs typeface="Helvetica Neue"/>
                <a:sym typeface="Helvetica Neue"/>
              </a:rPr>
              <a:t>.</a:t>
            </a:r>
            <a:endParaRPr sz="1100"/>
          </a:p>
        </p:txBody>
      </p:sp>
      <p:sp>
        <p:nvSpPr>
          <p:cNvPr id="450" name="Google Shape;450;p73"/>
          <p:cNvSpPr txBox="1"/>
          <p:nvPr/>
        </p:nvSpPr>
        <p:spPr>
          <a:xfrm>
            <a:off x="5825067" y="3889110"/>
            <a:ext cx="3487507" cy="27699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A5A5A5"/>
              </a:solidFill>
              <a:latin typeface="Helvetica Neue"/>
              <a:ea typeface="Helvetica Neue"/>
              <a:cs typeface="Helvetica Neue"/>
              <a:sym typeface="Helvetica Neue"/>
            </a:endParaRPr>
          </a:p>
        </p:txBody>
      </p:sp>
      <p:sp>
        <p:nvSpPr>
          <p:cNvPr id="451" name="Google Shape;451;p73"/>
          <p:cNvSpPr txBox="1">
            <a:spLocks noGrp="1"/>
          </p:cNvSpPr>
          <p:nvPr>
            <p:ph type="body" idx="1"/>
          </p:nvPr>
        </p:nvSpPr>
        <p:spPr>
          <a:xfrm>
            <a:off x="1460152" y="1234679"/>
            <a:ext cx="7342939" cy="1481078"/>
          </a:xfrm>
          <a:prstGeom prst="rect">
            <a:avLst/>
          </a:prstGeom>
          <a:noFill/>
          <a:ln>
            <a:noFill/>
          </a:ln>
        </p:spPr>
        <p:txBody>
          <a:bodyPr spcFirstLastPara="1" wrap="square" lIns="0" tIns="0" rIns="0" bIns="0" anchor="t" anchorCtr="0">
            <a:noAutofit/>
          </a:bodyPr>
          <a:lstStyle/>
          <a:p>
            <a:pPr marL="177800" lvl="0" indent="-184150" algn="l" rtl="0">
              <a:lnSpc>
                <a:spcPct val="150000"/>
              </a:lnSpc>
              <a:spcBef>
                <a:spcPts val="0"/>
              </a:spcBef>
              <a:spcAft>
                <a:spcPts val="0"/>
              </a:spcAft>
              <a:buClr>
                <a:srgbClr val="A5A5A5"/>
              </a:buClr>
              <a:buSzPts val="1700"/>
              <a:buChar char="•"/>
            </a:pPr>
            <a:r>
              <a:rPr lang="en" sz="1700" b="1">
                <a:solidFill>
                  <a:srgbClr val="A5A5A5"/>
                </a:solidFill>
              </a:rPr>
              <a:t>Flowline</a:t>
            </a:r>
            <a:r>
              <a:rPr lang="en" sz="1700">
                <a:solidFill>
                  <a:srgbClr val="A5A5A5"/>
                </a:solidFill>
              </a:rPr>
              <a:t>: Shows the flow of the algorithm</a:t>
            </a:r>
            <a:endParaRPr sz="1100"/>
          </a:p>
          <a:p>
            <a:pPr marL="177800" lvl="0" indent="-76200" algn="l" rtl="0">
              <a:lnSpc>
                <a:spcPct val="150000"/>
              </a:lnSpc>
              <a:spcBef>
                <a:spcPts val="0"/>
              </a:spcBef>
              <a:spcAft>
                <a:spcPts val="0"/>
              </a:spcAft>
              <a:buClr>
                <a:schemeClr val="dk1"/>
              </a:buClr>
              <a:buSzPts val="1700"/>
              <a:buNone/>
            </a:pPr>
            <a:endParaRPr sz="1700"/>
          </a:p>
          <a:p>
            <a:pPr marL="177800" lvl="0" indent="-184150" algn="l" rtl="0">
              <a:lnSpc>
                <a:spcPct val="150000"/>
              </a:lnSpc>
              <a:spcBef>
                <a:spcPts val="0"/>
              </a:spcBef>
              <a:spcAft>
                <a:spcPts val="0"/>
              </a:spcAft>
              <a:buClr>
                <a:schemeClr val="dk1"/>
              </a:buClr>
              <a:buSzPts val="1700"/>
              <a:buChar char="•"/>
            </a:pPr>
            <a:r>
              <a:rPr lang="en" sz="1700" b="1"/>
              <a:t>Input/Output</a:t>
            </a:r>
            <a:r>
              <a:rPr lang="en" sz="1700"/>
              <a:t>: Data read or produced by the algorithm. Represented by a parallelogram.</a:t>
            </a:r>
            <a:endParaRPr sz="1100"/>
          </a:p>
        </p:txBody>
      </p:sp>
      <p:sp>
        <p:nvSpPr>
          <p:cNvPr id="452" name="Google Shape;452;p73"/>
          <p:cNvSpPr txBox="1">
            <a:spLocks noGrp="1"/>
          </p:cNvSpPr>
          <p:nvPr>
            <p:ph type="title"/>
          </p:nvPr>
        </p:nvSpPr>
        <p:spPr>
          <a:xfrm>
            <a:off x="4445001" y="563180"/>
            <a:ext cx="4070349" cy="415498"/>
          </a:xfrm>
          <a:prstGeom prst="rect">
            <a:avLst/>
          </a:prstGeom>
          <a:noFill/>
          <a:ln>
            <a:noFill/>
          </a:ln>
        </p:spPr>
        <p:txBody>
          <a:bodyPr spcFirstLastPara="1" wrap="square" lIns="0" tIns="0" rIns="0" bIns="0" anchor="ctr" anchorCtr="0">
            <a:noAutofit/>
          </a:bodyPr>
          <a:lstStyle/>
          <a:p>
            <a:pPr marL="12700" marR="0" lvl="0" indent="0" algn="r" rtl="0">
              <a:lnSpc>
                <a:spcPct val="90000"/>
              </a:lnSpc>
              <a:spcBef>
                <a:spcPts val="0"/>
              </a:spcBef>
              <a:spcAft>
                <a:spcPts val="0"/>
              </a:spcAft>
              <a:buClr>
                <a:srgbClr val="002060"/>
              </a:buClr>
              <a:buSzPts val="1500"/>
              <a:buFont typeface="Open Sans"/>
              <a:buNone/>
            </a:pPr>
            <a:r>
              <a:rPr lang="en" sz="1500" b="1" i="0" u="none" strike="noStrike" cap="none">
                <a:solidFill>
                  <a:srgbClr val="002060"/>
                </a:solidFill>
                <a:latin typeface="Open Sans"/>
                <a:ea typeface="Open Sans"/>
                <a:cs typeface="Open Sans"/>
                <a:sym typeface="Open Sans"/>
              </a:rPr>
              <a:t>Describing Algorithms with Flowcharts </a:t>
            </a:r>
            <a:br>
              <a:rPr lang="en" sz="1500" b="1" i="0" u="none" strike="noStrike" cap="none">
                <a:solidFill>
                  <a:srgbClr val="002060"/>
                </a:solidFill>
                <a:latin typeface="Open Sans"/>
                <a:ea typeface="Open Sans"/>
                <a:cs typeface="Open Sans"/>
                <a:sym typeface="Open Sans"/>
              </a:rPr>
            </a:br>
            <a:r>
              <a:rPr lang="en" sz="1500" b="1" i="0" u="none" strike="noStrike" cap="none">
                <a:solidFill>
                  <a:srgbClr val="2E75B5"/>
                </a:solidFill>
                <a:latin typeface="Open Sans"/>
                <a:ea typeface="Open Sans"/>
                <a:cs typeface="Open Sans"/>
                <a:sym typeface="Open Sans"/>
              </a:rPr>
              <a:t>Common Flowchart Symbols</a:t>
            </a:r>
            <a:endParaRPr sz="1100"/>
          </a:p>
        </p:txBody>
      </p:sp>
      <p:sp>
        <p:nvSpPr>
          <p:cNvPr id="453" name="Google Shape;453;p73"/>
          <p:cNvSpPr txBox="1"/>
          <p:nvPr/>
        </p:nvSpPr>
        <p:spPr>
          <a:xfrm>
            <a:off x="1470102" y="1484063"/>
            <a:ext cx="7342939" cy="27699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A5A5A5"/>
              </a:solidFill>
              <a:latin typeface="Helvetica Neue"/>
              <a:ea typeface="Helvetica Neue"/>
              <a:cs typeface="Helvetica Neue"/>
              <a:sym typeface="Helvetica Neue"/>
            </a:endParaRPr>
          </a:p>
        </p:txBody>
      </p:sp>
      <p:sp>
        <p:nvSpPr>
          <p:cNvPr id="454" name="Google Shape;454;p73"/>
          <p:cNvSpPr/>
          <p:nvPr/>
        </p:nvSpPr>
        <p:spPr>
          <a:xfrm>
            <a:off x="394783" y="1986487"/>
            <a:ext cx="945000" cy="513000"/>
          </a:xfrm>
          <a:prstGeom prst="parallelogram">
            <a:avLst>
              <a:gd name="adj" fmla="val 25000"/>
            </a:avLst>
          </a:prstGeom>
          <a:solidFill>
            <a:srgbClr val="1E4E79"/>
          </a:solidFill>
          <a:ln w="127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3600" b="1">
              <a:solidFill>
                <a:schemeClr val="lt1"/>
              </a:solidFill>
              <a:latin typeface="Calibri"/>
              <a:ea typeface="Calibri"/>
              <a:cs typeface="Calibri"/>
              <a:sym typeface="Calibri"/>
            </a:endParaRPr>
          </a:p>
        </p:txBody>
      </p:sp>
      <p:sp>
        <p:nvSpPr>
          <p:cNvPr id="455" name="Google Shape;455;p73"/>
          <p:cNvSpPr/>
          <p:nvPr/>
        </p:nvSpPr>
        <p:spPr>
          <a:xfrm>
            <a:off x="457200" y="1293946"/>
            <a:ext cx="747583" cy="499500"/>
          </a:xfrm>
          <a:prstGeom prst="rightArrow">
            <a:avLst>
              <a:gd name="adj1" fmla="val 22880"/>
              <a:gd name="adj2" fmla="val 50000"/>
            </a:avLst>
          </a:prstGeom>
          <a:solidFill>
            <a:srgbClr val="BFBFB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74"/>
          <p:cNvSpPr txBox="1"/>
          <p:nvPr/>
        </p:nvSpPr>
        <p:spPr>
          <a:xfrm>
            <a:off x="673894" y="4987840"/>
            <a:ext cx="7342939" cy="12695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800">
                <a:solidFill>
                  <a:srgbClr val="121504"/>
                </a:solidFill>
                <a:latin typeface="Helvetica Neue"/>
                <a:ea typeface="Helvetica Neue"/>
                <a:cs typeface="Helvetica Neue"/>
                <a:sym typeface="Helvetica Neue"/>
              </a:rPr>
              <a:t>Symbols are defined by the International Standards Organization (ISO). More info at https://en.wikipedia.org/wiki/Flowchart#Common_symbols</a:t>
            </a:r>
            <a:endParaRPr sz="800">
              <a:solidFill>
                <a:srgbClr val="121504"/>
              </a:solidFill>
              <a:latin typeface="Helvetica Neue"/>
              <a:ea typeface="Helvetica Neue"/>
              <a:cs typeface="Helvetica Neue"/>
              <a:sym typeface="Helvetica Neue"/>
            </a:endParaRPr>
          </a:p>
        </p:txBody>
      </p:sp>
      <p:sp>
        <p:nvSpPr>
          <p:cNvPr id="461" name="Google Shape;461;p74"/>
          <p:cNvSpPr txBox="1"/>
          <p:nvPr/>
        </p:nvSpPr>
        <p:spPr>
          <a:xfrm>
            <a:off x="4716067" y="1504760"/>
            <a:ext cx="7342939" cy="27699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A5A5A5"/>
              </a:solidFill>
              <a:latin typeface="Helvetica Neue"/>
              <a:ea typeface="Helvetica Neue"/>
              <a:cs typeface="Helvetica Neue"/>
              <a:sym typeface="Helvetica Neue"/>
            </a:endParaRPr>
          </a:p>
        </p:txBody>
      </p:sp>
      <p:sp>
        <p:nvSpPr>
          <p:cNvPr id="462" name="Google Shape;462;p74"/>
          <p:cNvSpPr txBox="1"/>
          <p:nvPr/>
        </p:nvSpPr>
        <p:spPr>
          <a:xfrm>
            <a:off x="1470102" y="2356455"/>
            <a:ext cx="7342939" cy="372554"/>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None/>
            </a:pPr>
            <a:r>
              <a:rPr lang="en" sz="1800">
                <a:solidFill>
                  <a:srgbClr val="A5A5A5"/>
                </a:solidFill>
                <a:latin typeface="Helvetica Neue"/>
                <a:ea typeface="Helvetica Neue"/>
                <a:cs typeface="Helvetica Neue"/>
                <a:sym typeface="Helvetica Neue"/>
              </a:rPr>
              <a:t>.</a:t>
            </a:r>
            <a:endParaRPr sz="1100"/>
          </a:p>
        </p:txBody>
      </p:sp>
      <p:sp>
        <p:nvSpPr>
          <p:cNvPr id="463" name="Google Shape;463;p74"/>
          <p:cNvSpPr txBox="1"/>
          <p:nvPr/>
        </p:nvSpPr>
        <p:spPr>
          <a:xfrm>
            <a:off x="5825067" y="3889110"/>
            <a:ext cx="3487507" cy="27699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A5A5A5"/>
              </a:solidFill>
              <a:latin typeface="Helvetica Neue"/>
              <a:ea typeface="Helvetica Neue"/>
              <a:cs typeface="Helvetica Neue"/>
              <a:sym typeface="Helvetica Neue"/>
            </a:endParaRPr>
          </a:p>
        </p:txBody>
      </p:sp>
      <p:sp>
        <p:nvSpPr>
          <p:cNvPr id="464" name="Google Shape;464;p74"/>
          <p:cNvSpPr txBox="1">
            <a:spLocks noGrp="1"/>
          </p:cNvSpPr>
          <p:nvPr>
            <p:ph type="body" idx="1"/>
          </p:nvPr>
        </p:nvSpPr>
        <p:spPr>
          <a:xfrm>
            <a:off x="1460152" y="1234679"/>
            <a:ext cx="7342939" cy="2242825"/>
          </a:xfrm>
          <a:prstGeom prst="rect">
            <a:avLst/>
          </a:prstGeom>
          <a:noFill/>
          <a:ln>
            <a:noFill/>
          </a:ln>
        </p:spPr>
        <p:txBody>
          <a:bodyPr spcFirstLastPara="1" wrap="square" lIns="0" tIns="0" rIns="0" bIns="0" anchor="t" anchorCtr="0">
            <a:noAutofit/>
          </a:bodyPr>
          <a:lstStyle/>
          <a:p>
            <a:pPr marL="177800" lvl="0" indent="-184150" algn="l" rtl="0">
              <a:lnSpc>
                <a:spcPct val="150000"/>
              </a:lnSpc>
              <a:spcBef>
                <a:spcPts val="0"/>
              </a:spcBef>
              <a:spcAft>
                <a:spcPts val="0"/>
              </a:spcAft>
              <a:buClr>
                <a:srgbClr val="A5A5A5"/>
              </a:buClr>
              <a:buSzPts val="1700"/>
              <a:buChar char="•"/>
            </a:pPr>
            <a:r>
              <a:rPr lang="en" sz="1700" b="1">
                <a:solidFill>
                  <a:srgbClr val="A5A5A5"/>
                </a:solidFill>
              </a:rPr>
              <a:t>Flowline</a:t>
            </a:r>
            <a:r>
              <a:rPr lang="en" sz="1700">
                <a:solidFill>
                  <a:srgbClr val="A5A5A5"/>
                </a:solidFill>
              </a:rPr>
              <a:t>: Shows the flow of the algorithm</a:t>
            </a:r>
            <a:endParaRPr sz="1100"/>
          </a:p>
          <a:p>
            <a:pPr marL="177800" lvl="0" indent="-76200" algn="l" rtl="0">
              <a:lnSpc>
                <a:spcPct val="150000"/>
              </a:lnSpc>
              <a:spcBef>
                <a:spcPts val="0"/>
              </a:spcBef>
              <a:spcAft>
                <a:spcPts val="0"/>
              </a:spcAft>
              <a:buClr>
                <a:schemeClr val="dk1"/>
              </a:buClr>
              <a:buSzPts val="1700"/>
              <a:buNone/>
            </a:pPr>
            <a:endParaRPr sz="1700"/>
          </a:p>
          <a:p>
            <a:pPr marL="177800" lvl="0" indent="-184150" algn="l" rtl="0">
              <a:lnSpc>
                <a:spcPct val="150000"/>
              </a:lnSpc>
              <a:spcBef>
                <a:spcPts val="0"/>
              </a:spcBef>
              <a:spcAft>
                <a:spcPts val="0"/>
              </a:spcAft>
              <a:buClr>
                <a:srgbClr val="A5A5A5"/>
              </a:buClr>
              <a:buSzPts val="1700"/>
              <a:buChar char="•"/>
            </a:pPr>
            <a:r>
              <a:rPr lang="en" sz="1700" b="1">
                <a:solidFill>
                  <a:srgbClr val="A5A5A5"/>
                </a:solidFill>
              </a:rPr>
              <a:t>Input/Output</a:t>
            </a:r>
            <a:r>
              <a:rPr lang="en" sz="1700">
                <a:solidFill>
                  <a:srgbClr val="A5A5A5"/>
                </a:solidFill>
              </a:rPr>
              <a:t>: Data read or produced by the algorithm. Represented by a parallelogram.</a:t>
            </a:r>
            <a:endParaRPr sz="1100"/>
          </a:p>
          <a:p>
            <a:pPr marL="177800" lvl="0" indent="-184150" algn="l" rtl="0">
              <a:lnSpc>
                <a:spcPct val="150000"/>
              </a:lnSpc>
              <a:spcBef>
                <a:spcPts val="0"/>
              </a:spcBef>
              <a:spcAft>
                <a:spcPts val="0"/>
              </a:spcAft>
              <a:buClr>
                <a:schemeClr val="dk1"/>
              </a:buClr>
              <a:buSzPts val="1700"/>
              <a:buChar char="•"/>
            </a:pPr>
            <a:r>
              <a:rPr lang="en" sz="1700" b="1"/>
              <a:t>Process</a:t>
            </a:r>
            <a:r>
              <a:rPr lang="en" sz="1700"/>
              <a:t>: An action, e.g. addition. Represented by a rectangle</a:t>
            </a:r>
            <a:endParaRPr sz="1100"/>
          </a:p>
          <a:p>
            <a:pPr marL="177800" lvl="0" indent="-76200" algn="l" rtl="0">
              <a:lnSpc>
                <a:spcPct val="150000"/>
              </a:lnSpc>
              <a:spcBef>
                <a:spcPts val="0"/>
              </a:spcBef>
              <a:spcAft>
                <a:spcPts val="0"/>
              </a:spcAft>
              <a:buClr>
                <a:schemeClr val="dk1"/>
              </a:buClr>
              <a:buSzPts val="1700"/>
              <a:buNone/>
            </a:pPr>
            <a:endParaRPr sz="1700">
              <a:solidFill>
                <a:srgbClr val="A5A5A5"/>
              </a:solidFill>
            </a:endParaRPr>
          </a:p>
        </p:txBody>
      </p:sp>
      <p:sp>
        <p:nvSpPr>
          <p:cNvPr id="465" name="Google Shape;465;p74"/>
          <p:cNvSpPr txBox="1">
            <a:spLocks noGrp="1"/>
          </p:cNvSpPr>
          <p:nvPr>
            <p:ph type="title"/>
          </p:nvPr>
        </p:nvSpPr>
        <p:spPr>
          <a:xfrm>
            <a:off x="4445001" y="563180"/>
            <a:ext cx="4070349" cy="415498"/>
          </a:xfrm>
          <a:prstGeom prst="rect">
            <a:avLst/>
          </a:prstGeom>
          <a:noFill/>
          <a:ln>
            <a:noFill/>
          </a:ln>
        </p:spPr>
        <p:txBody>
          <a:bodyPr spcFirstLastPara="1" wrap="square" lIns="0" tIns="0" rIns="0" bIns="0" anchor="ctr" anchorCtr="0">
            <a:noAutofit/>
          </a:bodyPr>
          <a:lstStyle/>
          <a:p>
            <a:pPr marL="12700" marR="0" lvl="0" indent="0" algn="r" rtl="0">
              <a:lnSpc>
                <a:spcPct val="90000"/>
              </a:lnSpc>
              <a:spcBef>
                <a:spcPts val="0"/>
              </a:spcBef>
              <a:spcAft>
                <a:spcPts val="0"/>
              </a:spcAft>
              <a:buClr>
                <a:srgbClr val="002060"/>
              </a:buClr>
              <a:buSzPts val="1500"/>
              <a:buFont typeface="Open Sans"/>
              <a:buNone/>
            </a:pPr>
            <a:r>
              <a:rPr lang="en" sz="1500" b="1" i="0" u="none" strike="noStrike" cap="none">
                <a:solidFill>
                  <a:srgbClr val="002060"/>
                </a:solidFill>
                <a:latin typeface="Open Sans"/>
                <a:ea typeface="Open Sans"/>
                <a:cs typeface="Open Sans"/>
                <a:sym typeface="Open Sans"/>
              </a:rPr>
              <a:t>Describing Algorithms with Flowcharts </a:t>
            </a:r>
            <a:br>
              <a:rPr lang="en" sz="1500" b="1" i="0" u="none" strike="noStrike" cap="none">
                <a:solidFill>
                  <a:srgbClr val="002060"/>
                </a:solidFill>
                <a:latin typeface="Open Sans"/>
                <a:ea typeface="Open Sans"/>
                <a:cs typeface="Open Sans"/>
                <a:sym typeface="Open Sans"/>
              </a:rPr>
            </a:br>
            <a:r>
              <a:rPr lang="en" sz="1500" b="1" i="0" u="none" strike="noStrike" cap="none">
                <a:solidFill>
                  <a:srgbClr val="2E75B5"/>
                </a:solidFill>
                <a:latin typeface="Open Sans"/>
                <a:ea typeface="Open Sans"/>
                <a:cs typeface="Open Sans"/>
                <a:sym typeface="Open Sans"/>
              </a:rPr>
              <a:t>Common Flowchart Symbols</a:t>
            </a:r>
            <a:endParaRPr sz="1100"/>
          </a:p>
        </p:txBody>
      </p:sp>
      <p:sp>
        <p:nvSpPr>
          <p:cNvPr id="466" name="Google Shape;466;p74"/>
          <p:cNvSpPr txBox="1"/>
          <p:nvPr/>
        </p:nvSpPr>
        <p:spPr>
          <a:xfrm>
            <a:off x="1470102" y="1484063"/>
            <a:ext cx="7342939" cy="27699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A5A5A5"/>
              </a:solidFill>
              <a:latin typeface="Helvetica Neue"/>
              <a:ea typeface="Helvetica Neue"/>
              <a:cs typeface="Helvetica Neue"/>
              <a:sym typeface="Helvetica Neue"/>
            </a:endParaRPr>
          </a:p>
        </p:txBody>
      </p:sp>
      <p:sp>
        <p:nvSpPr>
          <p:cNvPr id="467" name="Google Shape;467;p74"/>
          <p:cNvSpPr/>
          <p:nvPr/>
        </p:nvSpPr>
        <p:spPr>
          <a:xfrm>
            <a:off x="330958" y="2692528"/>
            <a:ext cx="1072649" cy="513000"/>
          </a:xfrm>
          <a:prstGeom prst="rect">
            <a:avLst/>
          </a:prstGeom>
          <a:solidFill>
            <a:srgbClr val="1E4E79"/>
          </a:solidFill>
          <a:ln w="127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3600"/>
              <a:buFont typeface="Calibri"/>
              <a:buNone/>
            </a:pPr>
            <a:endParaRPr sz="3600" b="1" i="0" u="none" strike="noStrike" cap="none">
              <a:solidFill>
                <a:srgbClr val="FFFFFF"/>
              </a:solidFill>
              <a:latin typeface="Calibri"/>
              <a:ea typeface="Calibri"/>
              <a:cs typeface="Calibri"/>
              <a:sym typeface="Calibri"/>
            </a:endParaRPr>
          </a:p>
        </p:txBody>
      </p:sp>
      <p:sp>
        <p:nvSpPr>
          <p:cNvPr id="468" name="Google Shape;468;p74"/>
          <p:cNvSpPr/>
          <p:nvPr/>
        </p:nvSpPr>
        <p:spPr>
          <a:xfrm>
            <a:off x="394783" y="1986487"/>
            <a:ext cx="945000" cy="513000"/>
          </a:xfrm>
          <a:prstGeom prst="parallelogram">
            <a:avLst>
              <a:gd name="adj" fmla="val 25000"/>
            </a:avLst>
          </a:prstGeom>
          <a:solidFill>
            <a:srgbClr val="BFBFB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3600" b="1">
              <a:solidFill>
                <a:schemeClr val="lt1"/>
              </a:solidFill>
              <a:latin typeface="Calibri"/>
              <a:ea typeface="Calibri"/>
              <a:cs typeface="Calibri"/>
              <a:sym typeface="Calibri"/>
            </a:endParaRPr>
          </a:p>
        </p:txBody>
      </p:sp>
      <p:sp>
        <p:nvSpPr>
          <p:cNvPr id="469" name="Google Shape;469;p74"/>
          <p:cNvSpPr/>
          <p:nvPr/>
        </p:nvSpPr>
        <p:spPr>
          <a:xfrm>
            <a:off x="457200" y="1293946"/>
            <a:ext cx="747583" cy="499500"/>
          </a:xfrm>
          <a:prstGeom prst="rightArrow">
            <a:avLst>
              <a:gd name="adj1" fmla="val 22880"/>
              <a:gd name="adj2" fmla="val 50000"/>
            </a:avLst>
          </a:prstGeom>
          <a:solidFill>
            <a:srgbClr val="BFBFB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75"/>
          <p:cNvSpPr txBox="1"/>
          <p:nvPr/>
        </p:nvSpPr>
        <p:spPr>
          <a:xfrm>
            <a:off x="673894" y="4987840"/>
            <a:ext cx="7342939" cy="12695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800">
                <a:solidFill>
                  <a:srgbClr val="121504"/>
                </a:solidFill>
                <a:latin typeface="Helvetica Neue"/>
                <a:ea typeface="Helvetica Neue"/>
                <a:cs typeface="Helvetica Neue"/>
                <a:sym typeface="Helvetica Neue"/>
              </a:rPr>
              <a:t>Symbols are defined by the International Standards Organization (ISO). More info at https://en.wikipedia.org/wiki/Flowchart#Common_symbols</a:t>
            </a:r>
            <a:endParaRPr sz="800">
              <a:solidFill>
                <a:srgbClr val="121504"/>
              </a:solidFill>
              <a:latin typeface="Helvetica Neue"/>
              <a:ea typeface="Helvetica Neue"/>
              <a:cs typeface="Helvetica Neue"/>
              <a:sym typeface="Helvetica Neue"/>
            </a:endParaRPr>
          </a:p>
        </p:txBody>
      </p:sp>
      <p:sp>
        <p:nvSpPr>
          <p:cNvPr id="475" name="Google Shape;475;p75"/>
          <p:cNvSpPr txBox="1"/>
          <p:nvPr/>
        </p:nvSpPr>
        <p:spPr>
          <a:xfrm>
            <a:off x="4716067" y="1504760"/>
            <a:ext cx="7342939" cy="27699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A5A5A5"/>
              </a:solidFill>
              <a:latin typeface="Helvetica Neue"/>
              <a:ea typeface="Helvetica Neue"/>
              <a:cs typeface="Helvetica Neue"/>
              <a:sym typeface="Helvetica Neue"/>
            </a:endParaRPr>
          </a:p>
        </p:txBody>
      </p:sp>
      <p:sp>
        <p:nvSpPr>
          <p:cNvPr id="476" name="Google Shape;476;p75"/>
          <p:cNvSpPr txBox="1"/>
          <p:nvPr/>
        </p:nvSpPr>
        <p:spPr>
          <a:xfrm>
            <a:off x="1470102" y="2356455"/>
            <a:ext cx="7342939" cy="372554"/>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None/>
            </a:pPr>
            <a:r>
              <a:rPr lang="en" sz="1800">
                <a:solidFill>
                  <a:srgbClr val="A5A5A5"/>
                </a:solidFill>
                <a:latin typeface="Helvetica Neue"/>
                <a:ea typeface="Helvetica Neue"/>
                <a:cs typeface="Helvetica Neue"/>
                <a:sym typeface="Helvetica Neue"/>
              </a:rPr>
              <a:t>.</a:t>
            </a:r>
            <a:endParaRPr sz="1100"/>
          </a:p>
        </p:txBody>
      </p:sp>
      <p:sp>
        <p:nvSpPr>
          <p:cNvPr id="477" name="Google Shape;477;p75"/>
          <p:cNvSpPr txBox="1"/>
          <p:nvPr/>
        </p:nvSpPr>
        <p:spPr>
          <a:xfrm>
            <a:off x="5825067" y="3889110"/>
            <a:ext cx="3487507" cy="27699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A5A5A5"/>
              </a:solidFill>
              <a:latin typeface="Helvetica Neue"/>
              <a:ea typeface="Helvetica Neue"/>
              <a:cs typeface="Helvetica Neue"/>
              <a:sym typeface="Helvetica Neue"/>
            </a:endParaRPr>
          </a:p>
        </p:txBody>
      </p:sp>
      <p:sp>
        <p:nvSpPr>
          <p:cNvPr id="478" name="Google Shape;478;p75"/>
          <p:cNvSpPr txBox="1">
            <a:spLocks noGrp="1"/>
          </p:cNvSpPr>
          <p:nvPr>
            <p:ph type="body" idx="1"/>
          </p:nvPr>
        </p:nvSpPr>
        <p:spPr>
          <a:xfrm>
            <a:off x="1460152" y="1234679"/>
            <a:ext cx="7342939" cy="3004573"/>
          </a:xfrm>
          <a:prstGeom prst="rect">
            <a:avLst/>
          </a:prstGeom>
          <a:noFill/>
          <a:ln>
            <a:noFill/>
          </a:ln>
        </p:spPr>
        <p:txBody>
          <a:bodyPr spcFirstLastPara="1" wrap="square" lIns="0" tIns="0" rIns="0" bIns="0" anchor="t" anchorCtr="0">
            <a:noAutofit/>
          </a:bodyPr>
          <a:lstStyle/>
          <a:p>
            <a:pPr marL="177800" lvl="0" indent="-184150" algn="l" rtl="0">
              <a:lnSpc>
                <a:spcPct val="150000"/>
              </a:lnSpc>
              <a:spcBef>
                <a:spcPts val="0"/>
              </a:spcBef>
              <a:spcAft>
                <a:spcPts val="0"/>
              </a:spcAft>
              <a:buClr>
                <a:srgbClr val="A5A5A5"/>
              </a:buClr>
              <a:buSzPts val="1700"/>
              <a:buChar char="•"/>
            </a:pPr>
            <a:r>
              <a:rPr lang="en" sz="1700" b="1">
                <a:solidFill>
                  <a:srgbClr val="A5A5A5"/>
                </a:solidFill>
              </a:rPr>
              <a:t>Flowline</a:t>
            </a:r>
            <a:r>
              <a:rPr lang="en" sz="1700">
                <a:solidFill>
                  <a:srgbClr val="A5A5A5"/>
                </a:solidFill>
              </a:rPr>
              <a:t>: Shows the flow of the algorithm</a:t>
            </a:r>
            <a:endParaRPr sz="1100"/>
          </a:p>
          <a:p>
            <a:pPr marL="177800" lvl="0" indent="-76200" algn="l" rtl="0">
              <a:lnSpc>
                <a:spcPct val="150000"/>
              </a:lnSpc>
              <a:spcBef>
                <a:spcPts val="0"/>
              </a:spcBef>
              <a:spcAft>
                <a:spcPts val="0"/>
              </a:spcAft>
              <a:buClr>
                <a:schemeClr val="dk1"/>
              </a:buClr>
              <a:buSzPts val="1700"/>
              <a:buNone/>
            </a:pPr>
            <a:endParaRPr sz="1700"/>
          </a:p>
          <a:p>
            <a:pPr marL="177800" lvl="0" indent="-184150" algn="l" rtl="0">
              <a:lnSpc>
                <a:spcPct val="150000"/>
              </a:lnSpc>
              <a:spcBef>
                <a:spcPts val="0"/>
              </a:spcBef>
              <a:spcAft>
                <a:spcPts val="0"/>
              </a:spcAft>
              <a:buClr>
                <a:srgbClr val="A5A5A5"/>
              </a:buClr>
              <a:buSzPts val="1700"/>
              <a:buChar char="•"/>
            </a:pPr>
            <a:r>
              <a:rPr lang="en" sz="1700" b="1">
                <a:solidFill>
                  <a:srgbClr val="A5A5A5"/>
                </a:solidFill>
              </a:rPr>
              <a:t>Input/Output</a:t>
            </a:r>
            <a:r>
              <a:rPr lang="en" sz="1700">
                <a:solidFill>
                  <a:srgbClr val="A5A5A5"/>
                </a:solidFill>
              </a:rPr>
              <a:t>: Data read or produced by the algorithm. Represented by a parallelogram.</a:t>
            </a:r>
            <a:endParaRPr sz="1100"/>
          </a:p>
          <a:p>
            <a:pPr marL="177800" lvl="0" indent="-184150" algn="l" rtl="0">
              <a:lnSpc>
                <a:spcPct val="150000"/>
              </a:lnSpc>
              <a:spcBef>
                <a:spcPts val="0"/>
              </a:spcBef>
              <a:spcAft>
                <a:spcPts val="0"/>
              </a:spcAft>
              <a:buClr>
                <a:srgbClr val="A5A5A5"/>
              </a:buClr>
              <a:buSzPts val="1700"/>
              <a:buChar char="•"/>
            </a:pPr>
            <a:r>
              <a:rPr lang="en" sz="1700" b="1">
                <a:solidFill>
                  <a:srgbClr val="A5A5A5"/>
                </a:solidFill>
              </a:rPr>
              <a:t>Process</a:t>
            </a:r>
            <a:r>
              <a:rPr lang="en" sz="1700">
                <a:solidFill>
                  <a:srgbClr val="A5A5A5"/>
                </a:solidFill>
              </a:rPr>
              <a:t>: An action, e.g. addition. Represented by a rectangle</a:t>
            </a:r>
            <a:endParaRPr sz="1100"/>
          </a:p>
          <a:p>
            <a:pPr marL="177800" lvl="0" indent="-76200" algn="l" rtl="0">
              <a:lnSpc>
                <a:spcPct val="150000"/>
              </a:lnSpc>
              <a:spcBef>
                <a:spcPts val="0"/>
              </a:spcBef>
              <a:spcAft>
                <a:spcPts val="0"/>
              </a:spcAft>
              <a:buClr>
                <a:schemeClr val="dk1"/>
              </a:buClr>
              <a:buSzPts val="1700"/>
              <a:buNone/>
            </a:pPr>
            <a:endParaRPr sz="1700">
              <a:solidFill>
                <a:srgbClr val="A5A5A5"/>
              </a:solidFill>
            </a:endParaRPr>
          </a:p>
          <a:p>
            <a:pPr marL="177800" lvl="0" indent="-184150" algn="l" rtl="0">
              <a:lnSpc>
                <a:spcPct val="150000"/>
              </a:lnSpc>
              <a:spcBef>
                <a:spcPts val="0"/>
              </a:spcBef>
              <a:spcAft>
                <a:spcPts val="0"/>
              </a:spcAft>
              <a:buClr>
                <a:schemeClr val="dk1"/>
              </a:buClr>
              <a:buSzPts val="1700"/>
              <a:buChar char="•"/>
            </a:pPr>
            <a:r>
              <a:rPr lang="en" sz="1700" b="1"/>
              <a:t>Decision</a:t>
            </a:r>
            <a:r>
              <a:rPr lang="en" sz="1700"/>
              <a:t>: A conditional query that determines the path the program will take. Commonly a yes/no question. Represented by a diamond.</a:t>
            </a:r>
            <a:endParaRPr sz="1100"/>
          </a:p>
        </p:txBody>
      </p:sp>
      <p:sp>
        <p:nvSpPr>
          <p:cNvPr id="479" name="Google Shape;479;p75"/>
          <p:cNvSpPr txBox="1">
            <a:spLocks noGrp="1"/>
          </p:cNvSpPr>
          <p:nvPr>
            <p:ph type="title"/>
          </p:nvPr>
        </p:nvSpPr>
        <p:spPr>
          <a:xfrm>
            <a:off x="4445001" y="563180"/>
            <a:ext cx="4070349" cy="415498"/>
          </a:xfrm>
          <a:prstGeom prst="rect">
            <a:avLst/>
          </a:prstGeom>
          <a:noFill/>
          <a:ln>
            <a:noFill/>
          </a:ln>
        </p:spPr>
        <p:txBody>
          <a:bodyPr spcFirstLastPara="1" wrap="square" lIns="0" tIns="0" rIns="0" bIns="0" anchor="ctr" anchorCtr="0">
            <a:noAutofit/>
          </a:bodyPr>
          <a:lstStyle/>
          <a:p>
            <a:pPr marL="12700" marR="0" lvl="0" indent="0" algn="r" rtl="0">
              <a:lnSpc>
                <a:spcPct val="90000"/>
              </a:lnSpc>
              <a:spcBef>
                <a:spcPts val="0"/>
              </a:spcBef>
              <a:spcAft>
                <a:spcPts val="0"/>
              </a:spcAft>
              <a:buClr>
                <a:srgbClr val="002060"/>
              </a:buClr>
              <a:buSzPts val="1500"/>
              <a:buFont typeface="Open Sans"/>
              <a:buNone/>
            </a:pPr>
            <a:r>
              <a:rPr lang="en" sz="1500" b="1" i="0" u="none" strike="noStrike" cap="none">
                <a:solidFill>
                  <a:srgbClr val="002060"/>
                </a:solidFill>
                <a:latin typeface="Open Sans"/>
                <a:ea typeface="Open Sans"/>
                <a:cs typeface="Open Sans"/>
                <a:sym typeface="Open Sans"/>
              </a:rPr>
              <a:t>Describing Algorithms with Flowcharts </a:t>
            </a:r>
            <a:br>
              <a:rPr lang="en" sz="1500" b="1" i="0" u="none" strike="noStrike" cap="none">
                <a:solidFill>
                  <a:srgbClr val="002060"/>
                </a:solidFill>
                <a:latin typeface="Open Sans"/>
                <a:ea typeface="Open Sans"/>
                <a:cs typeface="Open Sans"/>
                <a:sym typeface="Open Sans"/>
              </a:rPr>
            </a:br>
            <a:r>
              <a:rPr lang="en" sz="1500" b="1" i="0" u="none" strike="noStrike" cap="none">
                <a:solidFill>
                  <a:srgbClr val="2E75B5"/>
                </a:solidFill>
                <a:latin typeface="Open Sans"/>
                <a:ea typeface="Open Sans"/>
                <a:cs typeface="Open Sans"/>
                <a:sym typeface="Open Sans"/>
              </a:rPr>
              <a:t>Common Flowchart Symbols</a:t>
            </a:r>
            <a:endParaRPr sz="1100"/>
          </a:p>
        </p:txBody>
      </p:sp>
      <p:sp>
        <p:nvSpPr>
          <p:cNvPr id="480" name="Google Shape;480;p75"/>
          <p:cNvSpPr txBox="1"/>
          <p:nvPr/>
        </p:nvSpPr>
        <p:spPr>
          <a:xfrm>
            <a:off x="1470102" y="1484063"/>
            <a:ext cx="7342939" cy="27699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A5A5A5"/>
              </a:solidFill>
              <a:latin typeface="Helvetica Neue"/>
              <a:ea typeface="Helvetica Neue"/>
              <a:cs typeface="Helvetica Neue"/>
              <a:sym typeface="Helvetica Neue"/>
            </a:endParaRPr>
          </a:p>
        </p:txBody>
      </p:sp>
      <p:sp>
        <p:nvSpPr>
          <p:cNvPr id="481" name="Google Shape;481;p75"/>
          <p:cNvSpPr/>
          <p:nvPr/>
        </p:nvSpPr>
        <p:spPr>
          <a:xfrm>
            <a:off x="330958" y="2692528"/>
            <a:ext cx="1072649" cy="513000"/>
          </a:xfrm>
          <a:prstGeom prst="rect">
            <a:avLst/>
          </a:prstGeom>
          <a:solidFill>
            <a:srgbClr val="BFBFB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3600"/>
              <a:buFont typeface="Calibri"/>
              <a:buNone/>
            </a:pPr>
            <a:endParaRPr sz="3600" b="1" i="0" u="none" strike="noStrike" cap="none">
              <a:solidFill>
                <a:srgbClr val="FFFFFF"/>
              </a:solidFill>
              <a:latin typeface="Calibri"/>
              <a:ea typeface="Calibri"/>
              <a:cs typeface="Calibri"/>
              <a:sym typeface="Calibri"/>
            </a:endParaRPr>
          </a:p>
        </p:txBody>
      </p:sp>
      <p:sp>
        <p:nvSpPr>
          <p:cNvPr id="482" name="Google Shape;482;p75"/>
          <p:cNvSpPr/>
          <p:nvPr/>
        </p:nvSpPr>
        <p:spPr>
          <a:xfrm>
            <a:off x="394783" y="1986487"/>
            <a:ext cx="945000" cy="513000"/>
          </a:xfrm>
          <a:prstGeom prst="parallelogram">
            <a:avLst>
              <a:gd name="adj" fmla="val 25000"/>
            </a:avLst>
          </a:prstGeom>
          <a:solidFill>
            <a:srgbClr val="BFBFB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3600" b="1">
              <a:solidFill>
                <a:schemeClr val="lt1"/>
              </a:solidFill>
              <a:latin typeface="Calibri"/>
              <a:ea typeface="Calibri"/>
              <a:cs typeface="Calibri"/>
              <a:sym typeface="Calibri"/>
            </a:endParaRPr>
          </a:p>
        </p:txBody>
      </p:sp>
      <p:sp>
        <p:nvSpPr>
          <p:cNvPr id="483" name="Google Shape;483;p75"/>
          <p:cNvSpPr/>
          <p:nvPr/>
        </p:nvSpPr>
        <p:spPr>
          <a:xfrm>
            <a:off x="529783" y="3398569"/>
            <a:ext cx="675000" cy="513000"/>
          </a:xfrm>
          <a:prstGeom prst="diamond">
            <a:avLst/>
          </a:prstGeom>
          <a:solidFill>
            <a:srgbClr val="1E4E79"/>
          </a:solidFill>
          <a:ln w="127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484" name="Google Shape;484;p75"/>
          <p:cNvSpPr/>
          <p:nvPr/>
        </p:nvSpPr>
        <p:spPr>
          <a:xfrm>
            <a:off x="457200" y="1293946"/>
            <a:ext cx="747583" cy="499500"/>
          </a:xfrm>
          <a:prstGeom prst="rightArrow">
            <a:avLst>
              <a:gd name="adj1" fmla="val 22880"/>
              <a:gd name="adj2" fmla="val 50000"/>
            </a:avLst>
          </a:prstGeom>
          <a:solidFill>
            <a:srgbClr val="BFBFB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76"/>
          <p:cNvSpPr txBox="1"/>
          <p:nvPr/>
        </p:nvSpPr>
        <p:spPr>
          <a:xfrm>
            <a:off x="673894" y="4987840"/>
            <a:ext cx="7342939" cy="12695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800">
                <a:solidFill>
                  <a:srgbClr val="121504"/>
                </a:solidFill>
                <a:latin typeface="Helvetica Neue"/>
                <a:ea typeface="Helvetica Neue"/>
                <a:cs typeface="Helvetica Neue"/>
                <a:sym typeface="Helvetica Neue"/>
              </a:rPr>
              <a:t>Symbols are defined by the International Standards Organization (ISO). More info at https://en.wikipedia.org/wiki/Flowchart#Common_symbols</a:t>
            </a:r>
            <a:endParaRPr sz="800">
              <a:solidFill>
                <a:srgbClr val="121504"/>
              </a:solidFill>
              <a:latin typeface="Helvetica Neue"/>
              <a:ea typeface="Helvetica Neue"/>
              <a:cs typeface="Helvetica Neue"/>
              <a:sym typeface="Helvetica Neue"/>
            </a:endParaRPr>
          </a:p>
        </p:txBody>
      </p:sp>
      <p:sp>
        <p:nvSpPr>
          <p:cNvPr id="490" name="Google Shape;490;p76"/>
          <p:cNvSpPr txBox="1"/>
          <p:nvPr/>
        </p:nvSpPr>
        <p:spPr>
          <a:xfrm>
            <a:off x="4716067" y="1504760"/>
            <a:ext cx="7342939" cy="27699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A5A5A5"/>
              </a:solidFill>
              <a:latin typeface="Helvetica Neue"/>
              <a:ea typeface="Helvetica Neue"/>
              <a:cs typeface="Helvetica Neue"/>
              <a:sym typeface="Helvetica Neue"/>
            </a:endParaRPr>
          </a:p>
        </p:txBody>
      </p:sp>
      <p:sp>
        <p:nvSpPr>
          <p:cNvPr id="491" name="Google Shape;491;p76"/>
          <p:cNvSpPr txBox="1"/>
          <p:nvPr/>
        </p:nvSpPr>
        <p:spPr>
          <a:xfrm>
            <a:off x="1470102" y="2356455"/>
            <a:ext cx="7342939" cy="372554"/>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None/>
            </a:pPr>
            <a:r>
              <a:rPr lang="en" sz="1800">
                <a:solidFill>
                  <a:srgbClr val="A5A5A5"/>
                </a:solidFill>
                <a:latin typeface="Helvetica Neue"/>
                <a:ea typeface="Helvetica Neue"/>
                <a:cs typeface="Helvetica Neue"/>
                <a:sym typeface="Helvetica Neue"/>
              </a:rPr>
              <a:t>.</a:t>
            </a:r>
            <a:endParaRPr sz="1100"/>
          </a:p>
        </p:txBody>
      </p:sp>
      <p:sp>
        <p:nvSpPr>
          <p:cNvPr id="492" name="Google Shape;492;p76"/>
          <p:cNvSpPr txBox="1"/>
          <p:nvPr/>
        </p:nvSpPr>
        <p:spPr>
          <a:xfrm>
            <a:off x="5825067" y="3889110"/>
            <a:ext cx="3487507" cy="27699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A5A5A5"/>
              </a:solidFill>
              <a:latin typeface="Helvetica Neue"/>
              <a:ea typeface="Helvetica Neue"/>
              <a:cs typeface="Helvetica Neue"/>
              <a:sym typeface="Helvetica Neue"/>
            </a:endParaRPr>
          </a:p>
        </p:txBody>
      </p:sp>
      <p:sp>
        <p:nvSpPr>
          <p:cNvPr id="493" name="Google Shape;493;p76"/>
          <p:cNvSpPr txBox="1">
            <a:spLocks noGrp="1"/>
          </p:cNvSpPr>
          <p:nvPr>
            <p:ph type="body" idx="1"/>
          </p:nvPr>
        </p:nvSpPr>
        <p:spPr>
          <a:xfrm>
            <a:off x="1460152" y="1234679"/>
            <a:ext cx="7342939" cy="3766319"/>
          </a:xfrm>
          <a:prstGeom prst="rect">
            <a:avLst/>
          </a:prstGeom>
          <a:noFill/>
          <a:ln>
            <a:noFill/>
          </a:ln>
        </p:spPr>
        <p:txBody>
          <a:bodyPr spcFirstLastPara="1" wrap="square" lIns="0" tIns="0" rIns="0" bIns="0" anchor="t" anchorCtr="0">
            <a:noAutofit/>
          </a:bodyPr>
          <a:lstStyle/>
          <a:p>
            <a:pPr marL="177800" lvl="0" indent="-184150" algn="l" rtl="0">
              <a:lnSpc>
                <a:spcPct val="150000"/>
              </a:lnSpc>
              <a:spcBef>
                <a:spcPts val="0"/>
              </a:spcBef>
              <a:spcAft>
                <a:spcPts val="0"/>
              </a:spcAft>
              <a:buClr>
                <a:srgbClr val="A5A5A5"/>
              </a:buClr>
              <a:buSzPts val="1700"/>
              <a:buChar char="•"/>
            </a:pPr>
            <a:r>
              <a:rPr lang="en" sz="1700" b="1">
                <a:solidFill>
                  <a:srgbClr val="A5A5A5"/>
                </a:solidFill>
              </a:rPr>
              <a:t>Flowline</a:t>
            </a:r>
            <a:r>
              <a:rPr lang="en" sz="1700">
                <a:solidFill>
                  <a:srgbClr val="A5A5A5"/>
                </a:solidFill>
              </a:rPr>
              <a:t>: Shows the flow of the algorithm</a:t>
            </a:r>
            <a:endParaRPr sz="1100"/>
          </a:p>
          <a:p>
            <a:pPr marL="177800" lvl="0" indent="-76200" algn="l" rtl="0">
              <a:lnSpc>
                <a:spcPct val="150000"/>
              </a:lnSpc>
              <a:spcBef>
                <a:spcPts val="0"/>
              </a:spcBef>
              <a:spcAft>
                <a:spcPts val="0"/>
              </a:spcAft>
              <a:buClr>
                <a:schemeClr val="dk1"/>
              </a:buClr>
              <a:buSzPts val="1700"/>
              <a:buNone/>
            </a:pPr>
            <a:endParaRPr sz="1700"/>
          </a:p>
          <a:p>
            <a:pPr marL="177800" lvl="0" indent="-184150" algn="l" rtl="0">
              <a:lnSpc>
                <a:spcPct val="150000"/>
              </a:lnSpc>
              <a:spcBef>
                <a:spcPts val="0"/>
              </a:spcBef>
              <a:spcAft>
                <a:spcPts val="0"/>
              </a:spcAft>
              <a:buClr>
                <a:srgbClr val="A5A5A5"/>
              </a:buClr>
              <a:buSzPts val="1700"/>
              <a:buChar char="•"/>
            </a:pPr>
            <a:r>
              <a:rPr lang="en" sz="1700" b="1">
                <a:solidFill>
                  <a:srgbClr val="A5A5A5"/>
                </a:solidFill>
              </a:rPr>
              <a:t>Input/Output</a:t>
            </a:r>
            <a:r>
              <a:rPr lang="en" sz="1700">
                <a:solidFill>
                  <a:srgbClr val="A5A5A5"/>
                </a:solidFill>
              </a:rPr>
              <a:t>: Data read or produced by the algorithm. Represented by a parallelogram.</a:t>
            </a:r>
            <a:endParaRPr sz="1100"/>
          </a:p>
          <a:p>
            <a:pPr marL="177800" lvl="0" indent="-184150" algn="l" rtl="0">
              <a:lnSpc>
                <a:spcPct val="150000"/>
              </a:lnSpc>
              <a:spcBef>
                <a:spcPts val="0"/>
              </a:spcBef>
              <a:spcAft>
                <a:spcPts val="0"/>
              </a:spcAft>
              <a:buClr>
                <a:srgbClr val="A5A5A5"/>
              </a:buClr>
              <a:buSzPts val="1700"/>
              <a:buChar char="•"/>
            </a:pPr>
            <a:r>
              <a:rPr lang="en" sz="1700" b="1">
                <a:solidFill>
                  <a:srgbClr val="A5A5A5"/>
                </a:solidFill>
              </a:rPr>
              <a:t>Process</a:t>
            </a:r>
            <a:r>
              <a:rPr lang="en" sz="1700">
                <a:solidFill>
                  <a:srgbClr val="A5A5A5"/>
                </a:solidFill>
              </a:rPr>
              <a:t>: An action, e.g. addition. Represented by a rectangle</a:t>
            </a:r>
            <a:endParaRPr sz="1100"/>
          </a:p>
          <a:p>
            <a:pPr marL="177800" lvl="0" indent="-76200" algn="l" rtl="0">
              <a:lnSpc>
                <a:spcPct val="150000"/>
              </a:lnSpc>
              <a:spcBef>
                <a:spcPts val="0"/>
              </a:spcBef>
              <a:spcAft>
                <a:spcPts val="0"/>
              </a:spcAft>
              <a:buClr>
                <a:schemeClr val="dk1"/>
              </a:buClr>
              <a:buSzPts val="1700"/>
              <a:buNone/>
            </a:pPr>
            <a:endParaRPr sz="1700">
              <a:solidFill>
                <a:srgbClr val="A5A5A5"/>
              </a:solidFill>
            </a:endParaRPr>
          </a:p>
          <a:p>
            <a:pPr marL="177800" lvl="0" indent="-184150" algn="l" rtl="0">
              <a:lnSpc>
                <a:spcPct val="150000"/>
              </a:lnSpc>
              <a:spcBef>
                <a:spcPts val="0"/>
              </a:spcBef>
              <a:spcAft>
                <a:spcPts val="0"/>
              </a:spcAft>
              <a:buClr>
                <a:srgbClr val="A5A5A5"/>
              </a:buClr>
              <a:buSzPts val="1700"/>
              <a:buChar char="•"/>
            </a:pPr>
            <a:r>
              <a:rPr lang="en" sz="1700" b="1">
                <a:solidFill>
                  <a:srgbClr val="A5A5A5"/>
                </a:solidFill>
              </a:rPr>
              <a:t>Decision</a:t>
            </a:r>
            <a:r>
              <a:rPr lang="en" sz="1700">
                <a:solidFill>
                  <a:srgbClr val="A5A5A5"/>
                </a:solidFill>
              </a:rPr>
              <a:t>: A conditional query that determines the path the program will take. Commonly a yes/no question. Represented by a diamond.</a:t>
            </a:r>
            <a:endParaRPr sz="1100"/>
          </a:p>
          <a:p>
            <a:pPr marL="177800" lvl="0" indent="-184150" algn="l" rtl="0">
              <a:lnSpc>
                <a:spcPct val="150000"/>
              </a:lnSpc>
              <a:spcBef>
                <a:spcPts val="0"/>
              </a:spcBef>
              <a:spcAft>
                <a:spcPts val="0"/>
              </a:spcAft>
              <a:buClr>
                <a:schemeClr val="dk1"/>
              </a:buClr>
              <a:buSzPts val="1700"/>
              <a:buChar char="•"/>
            </a:pPr>
            <a:r>
              <a:rPr lang="en" sz="1700" b="1"/>
              <a:t>Terminal</a:t>
            </a:r>
            <a:r>
              <a:rPr lang="en" sz="1700"/>
              <a:t>: The beginning and end of an algorithm. Represented by a stadium (rectangle with half-circles on either side).</a:t>
            </a:r>
            <a:endParaRPr sz="1100"/>
          </a:p>
        </p:txBody>
      </p:sp>
      <p:sp>
        <p:nvSpPr>
          <p:cNvPr id="494" name="Google Shape;494;p76"/>
          <p:cNvSpPr txBox="1">
            <a:spLocks noGrp="1"/>
          </p:cNvSpPr>
          <p:nvPr>
            <p:ph type="title"/>
          </p:nvPr>
        </p:nvSpPr>
        <p:spPr>
          <a:xfrm>
            <a:off x="4445001" y="563180"/>
            <a:ext cx="4070349" cy="415498"/>
          </a:xfrm>
          <a:prstGeom prst="rect">
            <a:avLst/>
          </a:prstGeom>
          <a:noFill/>
          <a:ln>
            <a:noFill/>
          </a:ln>
        </p:spPr>
        <p:txBody>
          <a:bodyPr spcFirstLastPara="1" wrap="square" lIns="0" tIns="0" rIns="0" bIns="0" anchor="ctr" anchorCtr="0">
            <a:noAutofit/>
          </a:bodyPr>
          <a:lstStyle/>
          <a:p>
            <a:pPr marL="12700" marR="0" lvl="0" indent="0" algn="r" rtl="0">
              <a:lnSpc>
                <a:spcPct val="90000"/>
              </a:lnSpc>
              <a:spcBef>
                <a:spcPts val="0"/>
              </a:spcBef>
              <a:spcAft>
                <a:spcPts val="0"/>
              </a:spcAft>
              <a:buClr>
                <a:srgbClr val="002060"/>
              </a:buClr>
              <a:buSzPts val="1500"/>
              <a:buFont typeface="Open Sans"/>
              <a:buNone/>
            </a:pPr>
            <a:r>
              <a:rPr lang="en" sz="1500" b="1" i="0" u="none" strike="noStrike" cap="none">
                <a:solidFill>
                  <a:srgbClr val="002060"/>
                </a:solidFill>
                <a:latin typeface="Open Sans"/>
                <a:ea typeface="Open Sans"/>
                <a:cs typeface="Open Sans"/>
                <a:sym typeface="Open Sans"/>
              </a:rPr>
              <a:t>Describing Algorithms with Flowcharts </a:t>
            </a:r>
            <a:br>
              <a:rPr lang="en" sz="1500" b="1" i="0" u="none" strike="noStrike" cap="none">
                <a:solidFill>
                  <a:srgbClr val="002060"/>
                </a:solidFill>
                <a:latin typeface="Open Sans"/>
                <a:ea typeface="Open Sans"/>
                <a:cs typeface="Open Sans"/>
                <a:sym typeface="Open Sans"/>
              </a:rPr>
            </a:br>
            <a:r>
              <a:rPr lang="en" sz="1500" b="1" i="0" u="none" strike="noStrike" cap="none">
                <a:solidFill>
                  <a:srgbClr val="2E75B5"/>
                </a:solidFill>
                <a:latin typeface="Open Sans"/>
                <a:ea typeface="Open Sans"/>
                <a:cs typeface="Open Sans"/>
                <a:sym typeface="Open Sans"/>
              </a:rPr>
              <a:t>Common Flowchart Symbols</a:t>
            </a:r>
            <a:endParaRPr sz="1100"/>
          </a:p>
        </p:txBody>
      </p:sp>
      <p:sp>
        <p:nvSpPr>
          <p:cNvPr id="495" name="Google Shape;495;p76"/>
          <p:cNvSpPr txBox="1"/>
          <p:nvPr/>
        </p:nvSpPr>
        <p:spPr>
          <a:xfrm>
            <a:off x="1470102" y="1484063"/>
            <a:ext cx="7342939" cy="27699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A5A5A5"/>
              </a:solidFill>
              <a:latin typeface="Helvetica Neue"/>
              <a:ea typeface="Helvetica Neue"/>
              <a:cs typeface="Helvetica Neue"/>
              <a:sym typeface="Helvetica Neue"/>
            </a:endParaRPr>
          </a:p>
        </p:txBody>
      </p:sp>
      <p:sp>
        <p:nvSpPr>
          <p:cNvPr id="496" name="Google Shape;496;p76"/>
          <p:cNvSpPr/>
          <p:nvPr/>
        </p:nvSpPr>
        <p:spPr>
          <a:xfrm>
            <a:off x="330958" y="2692528"/>
            <a:ext cx="1072649" cy="513000"/>
          </a:xfrm>
          <a:prstGeom prst="rect">
            <a:avLst/>
          </a:prstGeom>
          <a:solidFill>
            <a:srgbClr val="BFBFB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3600"/>
              <a:buFont typeface="Calibri"/>
              <a:buNone/>
            </a:pPr>
            <a:endParaRPr sz="3600" b="1" i="0" u="none" strike="noStrike" cap="none">
              <a:solidFill>
                <a:srgbClr val="FFFFFF"/>
              </a:solidFill>
              <a:latin typeface="Calibri"/>
              <a:ea typeface="Calibri"/>
              <a:cs typeface="Calibri"/>
              <a:sym typeface="Calibri"/>
            </a:endParaRPr>
          </a:p>
        </p:txBody>
      </p:sp>
      <p:sp>
        <p:nvSpPr>
          <p:cNvPr id="497" name="Google Shape;497;p76"/>
          <p:cNvSpPr/>
          <p:nvPr/>
        </p:nvSpPr>
        <p:spPr>
          <a:xfrm>
            <a:off x="394783" y="1986487"/>
            <a:ext cx="945000" cy="513000"/>
          </a:xfrm>
          <a:prstGeom prst="parallelogram">
            <a:avLst>
              <a:gd name="adj" fmla="val 25000"/>
            </a:avLst>
          </a:prstGeom>
          <a:solidFill>
            <a:srgbClr val="BFBFB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3600" b="1">
              <a:solidFill>
                <a:schemeClr val="lt1"/>
              </a:solidFill>
              <a:latin typeface="Calibri"/>
              <a:ea typeface="Calibri"/>
              <a:cs typeface="Calibri"/>
              <a:sym typeface="Calibri"/>
            </a:endParaRPr>
          </a:p>
        </p:txBody>
      </p:sp>
      <p:sp>
        <p:nvSpPr>
          <p:cNvPr id="498" name="Google Shape;498;p76"/>
          <p:cNvSpPr/>
          <p:nvPr/>
        </p:nvSpPr>
        <p:spPr>
          <a:xfrm>
            <a:off x="529783" y="3398569"/>
            <a:ext cx="675000" cy="513000"/>
          </a:xfrm>
          <a:prstGeom prst="diamond">
            <a:avLst/>
          </a:prstGeom>
          <a:solidFill>
            <a:srgbClr val="BFBFB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499" name="Google Shape;499;p76"/>
          <p:cNvSpPr/>
          <p:nvPr/>
        </p:nvSpPr>
        <p:spPr>
          <a:xfrm>
            <a:off x="330958" y="4104609"/>
            <a:ext cx="1071900" cy="513000"/>
          </a:xfrm>
          <a:prstGeom prst="roundRect">
            <a:avLst>
              <a:gd name="adj" fmla="val 50000"/>
            </a:avLst>
          </a:prstGeom>
          <a:solidFill>
            <a:srgbClr val="1E4E79"/>
          </a:solidFill>
          <a:ln w="127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500" name="Google Shape;500;p76"/>
          <p:cNvSpPr/>
          <p:nvPr/>
        </p:nvSpPr>
        <p:spPr>
          <a:xfrm>
            <a:off x="457200" y="1293946"/>
            <a:ext cx="747583" cy="499500"/>
          </a:xfrm>
          <a:prstGeom prst="rightArrow">
            <a:avLst>
              <a:gd name="adj1" fmla="val 22880"/>
              <a:gd name="adj2" fmla="val 50000"/>
            </a:avLst>
          </a:prstGeom>
          <a:solidFill>
            <a:srgbClr val="BFBFB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77"/>
          <p:cNvSpPr txBox="1"/>
          <p:nvPr/>
        </p:nvSpPr>
        <p:spPr>
          <a:xfrm>
            <a:off x="673894" y="4987840"/>
            <a:ext cx="7342939" cy="12695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800">
                <a:solidFill>
                  <a:srgbClr val="121504"/>
                </a:solidFill>
                <a:latin typeface="Helvetica Neue"/>
                <a:ea typeface="Helvetica Neue"/>
                <a:cs typeface="Helvetica Neue"/>
                <a:sym typeface="Helvetica Neue"/>
              </a:rPr>
              <a:t>Symbols are defined by the International Standards Organization (ISO). More info at https://en.wikipedia.org/wiki/Flowchart#Common_symbols</a:t>
            </a:r>
            <a:endParaRPr sz="800">
              <a:solidFill>
                <a:srgbClr val="121504"/>
              </a:solidFill>
              <a:latin typeface="Helvetica Neue"/>
              <a:ea typeface="Helvetica Neue"/>
              <a:cs typeface="Helvetica Neue"/>
              <a:sym typeface="Helvetica Neue"/>
            </a:endParaRPr>
          </a:p>
        </p:txBody>
      </p:sp>
      <p:sp>
        <p:nvSpPr>
          <p:cNvPr id="506" name="Google Shape;506;p77"/>
          <p:cNvSpPr txBox="1"/>
          <p:nvPr/>
        </p:nvSpPr>
        <p:spPr>
          <a:xfrm>
            <a:off x="4716067" y="1504760"/>
            <a:ext cx="7342939" cy="27699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A5A5A5"/>
              </a:solidFill>
              <a:latin typeface="Helvetica Neue"/>
              <a:ea typeface="Helvetica Neue"/>
              <a:cs typeface="Helvetica Neue"/>
              <a:sym typeface="Helvetica Neue"/>
            </a:endParaRPr>
          </a:p>
        </p:txBody>
      </p:sp>
      <p:sp>
        <p:nvSpPr>
          <p:cNvPr id="507" name="Google Shape;507;p77"/>
          <p:cNvSpPr txBox="1"/>
          <p:nvPr/>
        </p:nvSpPr>
        <p:spPr>
          <a:xfrm>
            <a:off x="1470102" y="2356455"/>
            <a:ext cx="7342939" cy="372554"/>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None/>
            </a:pPr>
            <a:r>
              <a:rPr lang="en" sz="1800">
                <a:solidFill>
                  <a:srgbClr val="A5A5A5"/>
                </a:solidFill>
                <a:latin typeface="Helvetica Neue"/>
                <a:ea typeface="Helvetica Neue"/>
                <a:cs typeface="Helvetica Neue"/>
                <a:sym typeface="Helvetica Neue"/>
              </a:rPr>
              <a:t>.</a:t>
            </a:r>
            <a:endParaRPr sz="1100"/>
          </a:p>
        </p:txBody>
      </p:sp>
      <p:sp>
        <p:nvSpPr>
          <p:cNvPr id="508" name="Google Shape;508;p77"/>
          <p:cNvSpPr txBox="1"/>
          <p:nvPr/>
        </p:nvSpPr>
        <p:spPr>
          <a:xfrm>
            <a:off x="5825067" y="3889110"/>
            <a:ext cx="3487507" cy="27699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A5A5A5"/>
              </a:solidFill>
              <a:latin typeface="Helvetica Neue"/>
              <a:ea typeface="Helvetica Neue"/>
              <a:cs typeface="Helvetica Neue"/>
              <a:sym typeface="Helvetica Neue"/>
            </a:endParaRPr>
          </a:p>
        </p:txBody>
      </p:sp>
      <p:sp>
        <p:nvSpPr>
          <p:cNvPr id="509" name="Google Shape;509;p77"/>
          <p:cNvSpPr txBox="1">
            <a:spLocks noGrp="1"/>
          </p:cNvSpPr>
          <p:nvPr>
            <p:ph type="body" idx="1"/>
          </p:nvPr>
        </p:nvSpPr>
        <p:spPr>
          <a:xfrm>
            <a:off x="1460152" y="1234679"/>
            <a:ext cx="7342939" cy="3766319"/>
          </a:xfrm>
          <a:prstGeom prst="rect">
            <a:avLst/>
          </a:prstGeom>
          <a:noFill/>
          <a:ln>
            <a:noFill/>
          </a:ln>
        </p:spPr>
        <p:txBody>
          <a:bodyPr spcFirstLastPara="1" wrap="square" lIns="0" tIns="0" rIns="0" bIns="0" anchor="t" anchorCtr="0">
            <a:noAutofit/>
          </a:bodyPr>
          <a:lstStyle/>
          <a:p>
            <a:pPr marL="177800" lvl="0" indent="-184150" algn="l" rtl="0">
              <a:lnSpc>
                <a:spcPct val="150000"/>
              </a:lnSpc>
              <a:spcBef>
                <a:spcPts val="0"/>
              </a:spcBef>
              <a:spcAft>
                <a:spcPts val="0"/>
              </a:spcAft>
              <a:buClr>
                <a:schemeClr val="dk1"/>
              </a:buClr>
              <a:buSzPts val="1700"/>
              <a:buChar char="•"/>
            </a:pPr>
            <a:r>
              <a:rPr lang="en" sz="1700" b="1"/>
              <a:t>Flowline</a:t>
            </a:r>
            <a:r>
              <a:rPr lang="en" sz="1700"/>
              <a:t>: Shows the flow of the algorithm</a:t>
            </a:r>
            <a:endParaRPr sz="1100"/>
          </a:p>
          <a:p>
            <a:pPr marL="177800" lvl="0" indent="-76200" algn="l" rtl="0">
              <a:lnSpc>
                <a:spcPct val="150000"/>
              </a:lnSpc>
              <a:spcBef>
                <a:spcPts val="0"/>
              </a:spcBef>
              <a:spcAft>
                <a:spcPts val="0"/>
              </a:spcAft>
              <a:buClr>
                <a:schemeClr val="dk1"/>
              </a:buClr>
              <a:buSzPts val="1700"/>
              <a:buNone/>
            </a:pPr>
            <a:endParaRPr sz="1700"/>
          </a:p>
          <a:p>
            <a:pPr marL="177800" lvl="0" indent="-184150" algn="l" rtl="0">
              <a:lnSpc>
                <a:spcPct val="150000"/>
              </a:lnSpc>
              <a:spcBef>
                <a:spcPts val="0"/>
              </a:spcBef>
              <a:spcAft>
                <a:spcPts val="0"/>
              </a:spcAft>
              <a:buClr>
                <a:schemeClr val="dk1"/>
              </a:buClr>
              <a:buSzPts val="1700"/>
              <a:buChar char="•"/>
            </a:pPr>
            <a:r>
              <a:rPr lang="en" sz="1700" b="1"/>
              <a:t>Input/Output</a:t>
            </a:r>
            <a:r>
              <a:rPr lang="en" sz="1700"/>
              <a:t>: Data read or produced by the algorithm. Represented by a parallelogram.</a:t>
            </a:r>
            <a:endParaRPr sz="1100"/>
          </a:p>
          <a:p>
            <a:pPr marL="177800" lvl="0" indent="-184150" algn="l" rtl="0">
              <a:lnSpc>
                <a:spcPct val="150000"/>
              </a:lnSpc>
              <a:spcBef>
                <a:spcPts val="0"/>
              </a:spcBef>
              <a:spcAft>
                <a:spcPts val="0"/>
              </a:spcAft>
              <a:buClr>
                <a:schemeClr val="dk1"/>
              </a:buClr>
              <a:buSzPts val="1700"/>
              <a:buChar char="•"/>
            </a:pPr>
            <a:r>
              <a:rPr lang="en" sz="1700" b="1"/>
              <a:t>Process</a:t>
            </a:r>
            <a:r>
              <a:rPr lang="en" sz="1700"/>
              <a:t>: An action, e.g. addition. Represented by a rectangle</a:t>
            </a:r>
            <a:endParaRPr sz="1100"/>
          </a:p>
          <a:p>
            <a:pPr marL="177800" lvl="0" indent="-76200" algn="l" rtl="0">
              <a:lnSpc>
                <a:spcPct val="150000"/>
              </a:lnSpc>
              <a:spcBef>
                <a:spcPts val="0"/>
              </a:spcBef>
              <a:spcAft>
                <a:spcPts val="0"/>
              </a:spcAft>
              <a:buClr>
                <a:schemeClr val="dk1"/>
              </a:buClr>
              <a:buSzPts val="1700"/>
              <a:buNone/>
            </a:pPr>
            <a:endParaRPr sz="1700"/>
          </a:p>
          <a:p>
            <a:pPr marL="177800" lvl="0" indent="-184150" algn="l" rtl="0">
              <a:lnSpc>
                <a:spcPct val="150000"/>
              </a:lnSpc>
              <a:spcBef>
                <a:spcPts val="0"/>
              </a:spcBef>
              <a:spcAft>
                <a:spcPts val="0"/>
              </a:spcAft>
              <a:buClr>
                <a:schemeClr val="dk1"/>
              </a:buClr>
              <a:buSzPts val="1700"/>
              <a:buChar char="•"/>
            </a:pPr>
            <a:r>
              <a:rPr lang="en" sz="1700" b="1"/>
              <a:t>Decision</a:t>
            </a:r>
            <a:r>
              <a:rPr lang="en" sz="1700"/>
              <a:t>: A conditional query that determines the path the program will take. Commonly a yes/no question. Represented by a diamond.</a:t>
            </a:r>
            <a:endParaRPr sz="1100"/>
          </a:p>
          <a:p>
            <a:pPr marL="177800" lvl="0" indent="-184150" algn="l" rtl="0">
              <a:lnSpc>
                <a:spcPct val="150000"/>
              </a:lnSpc>
              <a:spcBef>
                <a:spcPts val="0"/>
              </a:spcBef>
              <a:spcAft>
                <a:spcPts val="0"/>
              </a:spcAft>
              <a:buClr>
                <a:schemeClr val="dk1"/>
              </a:buClr>
              <a:buSzPts val="1700"/>
              <a:buChar char="•"/>
            </a:pPr>
            <a:r>
              <a:rPr lang="en" sz="1700" b="1"/>
              <a:t>Terminal</a:t>
            </a:r>
            <a:r>
              <a:rPr lang="en" sz="1700"/>
              <a:t>: The beginning and end of an algorithm. Represented by a stadium (rectangle with half-circles on either side).</a:t>
            </a:r>
            <a:endParaRPr sz="1100"/>
          </a:p>
        </p:txBody>
      </p:sp>
      <p:sp>
        <p:nvSpPr>
          <p:cNvPr id="510" name="Google Shape;510;p77"/>
          <p:cNvSpPr txBox="1">
            <a:spLocks noGrp="1"/>
          </p:cNvSpPr>
          <p:nvPr>
            <p:ph type="title"/>
          </p:nvPr>
        </p:nvSpPr>
        <p:spPr>
          <a:xfrm>
            <a:off x="4445001" y="563180"/>
            <a:ext cx="4070349" cy="415498"/>
          </a:xfrm>
          <a:prstGeom prst="rect">
            <a:avLst/>
          </a:prstGeom>
          <a:noFill/>
          <a:ln>
            <a:noFill/>
          </a:ln>
        </p:spPr>
        <p:txBody>
          <a:bodyPr spcFirstLastPara="1" wrap="square" lIns="0" tIns="0" rIns="0" bIns="0" anchor="ctr" anchorCtr="0">
            <a:noAutofit/>
          </a:bodyPr>
          <a:lstStyle/>
          <a:p>
            <a:pPr marL="12700" marR="0" lvl="0" indent="0" algn="r" rtl="0">
              <a:lnSpc>
                <a:spcPct val="90000"/>
              </a:lnSpc>
              <a:spcBef>
                <a:spcPts val="0"/>
              </a:spcBef>
              <a:spcAft>
                <a:spcPts val="0"/>
              </a:spcAft>
              <a:buClr>
                <a:srgbClr val="002060"/>
              </a:buClr>
              <a:buSzPts val="1500"/>
              <a:buFont typeface="Open Sans"/>
              <a:buNone/>
            </a:pPr>
            <a:r>
              <a:rPr lang="en" sz="1500" b="1" i="0" u="none" strike="noStrike" cap="none">
                <a:solidFill>
                  <a:srgbClr val="002060"/>
                </a:solidFill>
                <a:latin typeface="Open Sans"/>
                <a:ea typeface="Open Sans"/>
                <a:cs typeface="Open Sans"/>
                <a:sym typeface="Open Sans"/>
              </a:rPr>
              <a:t>Describing Algorithms with Flowcharts </a:t>
            </a:r>
            <a:br>
              <a:rPr lang="en" sz="1500" b="1" i="0" u="none" strike="noStrike" cap="none">
                <a:solidFill>
                  <a:srgbClr val="002060"/>
                </a:solidFill>
                <a:latin typeface="Open Sans"/>
                <a:ea typeface="Open Sans"/>
                <a:cs typeface="Open Sans"/>
                <a:sym typeface="Open Sans"/>
              </a:rPr>
            </a:br>
            <a:r>
              <a:rPr lang="en" sz="1500" b="1" i="0" u="none" strike="noStrike" cap="none">
                <a:solidFill>
                  <a:srgbClr val="2E75B5"/>
                </a:solidFill>
                <a:latin typeface="Open Sans"/>
                <a:ea typeface="Open Sans"/>
                <a:cs typeface="Open Sans"/>
                <a:sym typeface="Open Sans"/>
              </a:rPr>
              <a:t>Common Flowchart Symbols</a:t>
            </a:r>
            <a:endParaRPr sz="1100"/>
          </a:p>
        </p:txBody>
      </p:sp>
      <p:sp>
        <p:nvSpPr>
          <p:cNvPr id="511" name="Google Shape;511;p77"/>
          <p:cNvSpPr txBox="1"/>
          <p:nvPr/>
        </p:nvSpPr>
        <p:spPr>
          <a:xfrm>
            <a:off x="1470102" y="1484063"/>
            <a:ext cx="7342939" cy="27699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A5A5A5"/>
              </a:solidFill>
              <a:latin typeface="Helvetica Neue"/>
              <a:ea typeface="Helvetica Neue"/>
              <a:cs typeface="Helvetica Neue"/>
              <a:sym typeface="Helvetica Neue"/>
            </a:endParaRPr>
          </a:p>
        </p:txBody>
      </p:sp>
      <p:sp>
        <p:nvSpPr>
          <p:cNvPr id="512" name="Google Shape;512;p77"/>
          <p:cNvSpPr/>
          <p:nvPr/>
        </p:nvSpPr>
        <p:spPr>
          <a:xfrm>
            <a:off x="330958" y="2692528"/>
            <a:ext cx="1072649" cy="513000"/>
          </a:xfrm>
          <a:prstGeom prst="rect">
            <a:avLst/>
          </a:prstGeom>
          <a:solidFill>
            <a:srgbClr val="1E4E79"/>
          </a:solidFill>
          <a:ln w="12700" cap="flat" cmpd="sng">
            <a:solidFill>
              <a:srgbClr val="1E4E7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3600"/>
              <a:buFont typeface="Calibri"/>
              <a:buNone/>
            </a:pPr>
            <a:endParaRPr sz="3600" b="1" i="0" u="none" strike="noStrike" cap="none">
              <a:solidFill>
                <a:srgbClr val="FFFFFF"/>
              </a:solidFill>
              <a:latin typeface="Calibri"/>
              <a:ea typeface="Calibri"/>
              <a:cs typeface="Calibri"/>
              <a:sym typeface="Calibri"/>
            </a:endParaRPr>
          </a:p>
        </p:txBody>
      </p:sp>
      <p:sp>
        <p:nvSpPr>
          <p:cNvPr id="513" name="Google Shape;513;p77"/>
          <p:cNvSpPr/>
          <p:nvPr/>
        </p:nvSpPr>
        <p:spPr>
          <a:xfrm>
            <a:off x="394783" y="1986487"/>
            <a:ext cx="945000" cy="513000"/>
          </a:xfrm>
          <a:prstGeom prst="parallelogram">
            <a:avLst>
              <a:gd name="adj" fmla="val 25000"/>
            </a:avLst>
          </a:prstGeom>
          <a:solidFill>
            <a:srgbClr val="1E4E79"/>
          </a:solidFill>
          <a:ln w="12700" cap="flat" cmpd="sng">
            <a:solidFill>
              <a:srgbClr val="1E4E7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3600" b="1">
              <a:solidFill>
                <a:schemeClr val="lt1"/>
              </a:solidFill>
              <a:latin typeface="Calibri"/>
              <a:ea typeface="Calibri"/>
              <a:cs typeface="Calibri"/>
              <a:sym typeface="Calibri"/>
            </a:endParaRPr>
          </a:p>
        </p:txBody>
      </p:sp>
      <p:sp>
        <p:nvSpPr>
          <p:cNvPr id="514" name="Google Shape;514;p77"/>
          <p:cNvSpPr/>
          <p:nvPr/>
        </p:nvSpPr>
        <p:spPr>
          <a:xfrm>
            <a:off x="529783" y="3398569"/>
            <a:ext cx="675000" cy="513000"/>
          </a:xfrm>
          <a:prstGeom prst="diamond">
            <a:avLst/>
          </a:prstGeom>
          <a:solidFill>
            <a:srgbClr val="1E4E79"/>
          </a:solidFill>
          <a:ln w="127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515" name="Google Shape;515;p77"/>
          <p:cNvSpPr/>
          <p:nvPr/>
        </p:nvSpPr>
        <p:spPr>
          <a:xfrm>
            <a:off x="330958" y="4104609"/>
            <a:ext cx="1071900" cy="513000"/>
          </a:xfrm>
          <a:prstGeom prst="roundRect">
            <a:avLst>
              <a:gd name="adj" fmla="val 50000"/>
            </a:avLst>
          </a:prstGeom>
          <a:solidFill>
            <a:srgbClr val="1E4E79"/>
          </a:solidFill>
          <a:ln w="12700"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516" name="Google Shape;516;p77"/>
          <p:cNvSpPr/>
          <p:nvPr/>
        </p:nvSpPr>
        <p:spPr>
          <a:xfrm>
            <a:off x="457200" y="1293946"/>
            <a:ext cx="747583" cy="499500"/>
          </a:xfrm>
          <a:prstGeom prst="rightArrow">
            <a:avLst>
              <a:gd name="adj1" fmla="val 22880"/>
              <a:gd name="adj2" fmla="val 50000"/>
            </a:avLst>
          </a:prstGeom>
          <a:solidFill>
            <a:srgbClr val="1E4E79"/>
          </a:solidFill>
          <a:ln w="12700" cap="flat" cmpd="sng">
            <a:solidFill>
              <a:srgbClr val="1E4E7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grpSp>
        <p:nvGrpSpPr>
          <p:cNvPr id="522" name="Google Shape;522;p78"/>
          <p:cNvGrpSpPr/>
          <p:nvPr/>
        </p:nvGrpSpPr>
        <p:grpSpPr>
          <a:xfrm>
            <a:off x="5463076" y="1204397"/>
            <a:ext cx="3007030" cy="3162477"/>
            <a:chOff x="7809943" y="1132989"/>
            <a:chExt cx="4009373" cy="4216636"/>
          </a:xfrm>
        </p:grpSpPr>
        <p:grpSp>
          <p:nvGrpSpPr>
            <p:cNvPr id="523" name="Google Shape;523;p78"/>
            <p:cNvGrpSpPr/>
            <p:nvPr/>
          </p:nvGrpSpPr>
          <p:grpSpPr>
            <a:xfrm>
              <a:off x="8534396" y="1709529"/>
              <a:ext cx="1789045" cy="1154741"/>
              <a:chOff x="8534396" y="1709529"/>
              <a:chExt cx="1789045" cy="1154741"/>
            </a:xfrm>
          </p:grpSpPr>
          <p:sp>
            <p:nvSpPr>
              <p:cNvPr id="524" name="Google Shape;524;p78"/>
              <p:cNvSpPr/>
              <p:nvPr/>
            </p:nvSpPr>
            <p:spPr>
              <a:xfrm>
                <a:off x="8534398" y="1709529"/>
                <a:ext cx="1789043" cy="38282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Helvetica Neue"/>
                  <a:ea typeface="Helvetica Neue"/>
                  <a:cs typeface="Helvetica Neue"/>
                  <a:sym typeface="Helvetica Neue"/>
                </a:endParaRPr>
              </a:p>
            </p:txBody>
          </p:sp>
          <p:sp>
            <p:nvSpPr>
              <p:cNvPr id="525" name="Google Shape;525;p78"/>
              <p:cNvSpPr/>
              <p:nvPr/>
            </p:nvSpPr>
            <p:spPr>
              <a:xfrm>
                <a:off x="8534396" y="2095487"/>
                <a:ext cx="1789043" cy="38282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800">
                    <a:solidFill>
                      <a:srgbClr val="000000"/>
                    </a:solidFill>
                    <a:latin typeface="Helvetica Neue"/>
                    <a:ea typeface="Helvetica Neue"/>
                    <a:cs typeface="Helvetica Neue"/>
                    <a:sym typeface="Helvetica Neue"/>
                  </a:rPr>
                  <a:t>7</a:t>
                </a:r>
                <a:endParaRPr sz="1100"/>
              </a:p>
            </p:txBody>
          </p:sp>
          <p:sp>
            <p:nvSpPr>
              <p:cNvPr id="526" name="Google Shape;526;p78"/>
              <p:cNvSpPr/>
              <p:nvPr/>
            </p:nvSpPr>
            <p:spPr>
              <a:xfrm>
                <a:off x="8534396" y="2481444"/>
                <a:ext cx="1789043" cy="38282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Helvetica Neue"/>
                  <a:ea typeface="Helvetica Neue"/>
                  <a:cs typeface="Helvetica Neue"/>
                  <a:sym typeface="Helvetica Neue"/>
                </a:endParaRPr>
              </a:p>
            </p:txBody>
          </p:sp>
        </p:grpSp>
        <p:sp>
          <p:nvSpPr>
            <p:cNvPr id="527" name="Google Shape;527;p78"/>
            <p:cNvSpPr/>
            <p:nvPr/>
          </p:nvSpPr>
          <p:spPr>
            <a:xfrm>
              <a:off x="8534394" y="3629922"/>
              <a:ext cx="1789043" cy="38282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Helvetica Neue"/>
                <a:ea typeface="Helvetica Neue"/>
                <a:cs typeface="Helvetica Neue"/>
                <a:sym typeface="Helvetica Neue"/>
              </a:endParaRPr>
            </a:p>
          </p:txBody>
        </p:sp>
        <p:sp>
          <p:nvSpPr>
            <p:cNvPr id="528" name="Google Shape;528;p78"/>
            <p:cNvSpPr/>
            <p:nvPr/>
          </p:nvSpPr>
          <p:spPr>
            <a:xfrm>
              <a:off x="8534393" y="4012747"/>
              <a:ext cx="1789043" cy="38282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800">
                  <a:solidFill>
                    <a:schemeClr val="dk1"/>
                  </a:solidFill>
                  <a:latin typeface="Helvetica Neue"/>
                  <a:ea typeface="Helvetica Neue"/>
                  <a:cs typeface="Helvetica Neue"/>
                  <a:sym typeface="Helvetica Neue"/>
                </a:rPr>
                <a:t>28</a:t>
              </a:r>
              <a:endParaRPr sz="1100"/>
            </a:p>
          </p:txBody>
        </p:sp>
        <p:sp>
          <p:nvSpPr>
            <p:cNvPr id="529" name="Google Shape;529;p78"/>
            <p:cNvSpPr/>
            <p:nvPr/>
          </p:nvSpPr>
          <p:spPr>
            <a:xfrm>
              <a:off x="8534393" y="4395572"/>
              <a:ext cx="1789043" cy="382826"/>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Helvetica Neue"/>
                <a:ea typeface="Helvetica Neue"/>
                <a:cs typeface="Helvetica Neue"/>
                <a:sym typeface="Helvetica Neue"/>
              </a:endParaRPr>
            </a:p>
          </p:txBody>
        </p:sp>
        <p:sp>
          <p:nvSpPr>
            <p:cNvPr id="530" name="Google Shape;530;p78"/>
            <p:cNvSpPr txBox="1"/>
            <p:nvPr/>
          </p:nvSpPr>
          <p:spPr>
            <a:xfrm>
              <a:off x="10853987" y="1670109"/>
              <a:ext cx="965329" cy="461665"/>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a:solidFill>
                    <a:schemeClr val="dk1"/>
                  </a:solidFill>
                  <a:latin typeface="Helvetica Neue"/>
                  <a:ea typeface="Helvetica Neue"/>
                  <a:cs typeface="Helvetica Neue"/>
                  <a:sym typeface="Helvetica Neue"/>
                </a:rPr>
                <a:t>count</a:t>
              </a:r>
              <a:endParaRPr sz="1100"/>
            </a:p>
          </p:txBody>
        </p:sp>
        <p:sp>
          <p:nvSpPr>
            <p:cNvPr id="531" name="Google Shape;531;p78"/>
            <p:cNvSpPr txBox="1"/>
            <p:nvPr/>
          </p:nvSpPr>
          <p:spPr>
            <a:xfrm>
              <a:off x="10853987" y="3610458"/>
              <a:ext cx="772969" cy="461665"/>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800">
                  <a:solidFill>
                    <a:schemeClr val="dk1"/>
                  </a:solidFill>
                  <a:latin typeface="Helvetica Neue"/>
                  <a:ea typeface="Helvetica Neue"/>
                  <a:cs typeface="Helvetica Neue"/>
                  <a:sym typeface="Helvetica Neue"/>
                </a:rPr>
                <a:t>sum</a:t>
              </a:r>
              <a:endParaRPr sz="1100"/>
            </a:p>
          </p:txBody>
        </p:sp>
        <p:cxnSp>
          <p:nvCxnSpPr>
            <p:cNvPr id="532" name="Google Shape;532;p78"/>
            <p:cNvCxnSpPr>
              <a:endCxn id="525" idx="3"/>
            </p:cNvCxnSpPr>
            <p:nvPr/>
          </p:nvCxnSpPr>
          <p:spPr>
            <a:xfrm flipH="1">
              <a:off x="10323439" y="2017200"/>
              <a:ext cx="530400" cy="269700"/>
            </a:xfrm>
            <a:prstGeom prst="straightConnector1">
              <a:avLst/>
            </a:prstGeom>
            <a:noFill/>
            <a:ln w="38100" cap="flat" cmpd="sng">
              <a:solidFill>
                <a:schemeClr val="dk1"/>
              </a:solidFill>
              <a:prstDash val="dot"/>
              <a:miter lim="800000"/>
              <a:headEnd type="none" w="sm" len="sm"/>
              <a:tailEnd type="triangle" w="med" len="med"/>
            </a:ln>
          </p:spPr>
        </p:cxnSp>
        <p:cxnSp>
          <p:nvCxnSpPr>
            <p:cNvPr id="533" name="Google Shape;533;p78"/>
            <p:cNvCxnSpPr>
              <a:endCxn id="528" idx="3"/>
            </p:cNvCxnSpPr>
            <p:nvPr/>
          </p:nvCxnSpPr>
          <p:spPr>
            <a:xfrm flipH="1">
              <a:off x="10323436" y="3956960"/>
              <a:ext cx="530400" cy="247200"/>
            </a:xfrm>
            <a:prstGeom prst="straightConnector1">
              <a:avLst/>
            </a:prstGeom>
            <a:noFill/>
            <a:ln w="38100" cap="flat" cmpd="sng">
              <a:solidFill>
                <a:schemeClr val="dk1"/>
              </a:solidFill>
              <a:prstDash val="dot"/>
              <a:miter lim="800000"/>
              <a:headEnd type="none" w="sm" len="sm"/>
              <a:tailEnd type="triangle" w="med" len="med"/>
            </a:ln>
          </p:spPr>
        </p:cxnSp>
        <p:grpSp>
          <p:nvGrpSpPr>
            <p:cNvPr id="534" name="Google Shape;534;p78"/>
            <p:cNvGrpSpPr/>
            <p:nvPr/>
          </p:nvGrpSpPr>
          <p:grpSpPr>
            <a:xfrm>
              <a:off x="9392917" y="3058696"/>
              <a:ext cx="72000" cy="376800"/>
              <a:chOff x="9071917" y="3016551"/>
              <a:chExt cx="72000" cy="376800"/>
            </a:xfrm>
          </p:grpSpPr>
          <p:sp>
            <p:nvSpPr>
              <p:cNvPr id="535" name="Google Shape;535;p78"/>
              <p:cNvSpPr/>
              <p:nvPr/>
            </p:nvSpPr>
            <p:spPr>
              <a:xfrm>
                <a:off x="9071917" y="3016551"/>
                <a:ext cx="72000" cy="72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Helvetica Neue"/>
                  <a:ea typeface="Helvetica Neue"/>
                  <a:cs typeface="Helvetica Neue"/>
                  <a:sym typeface="Helvetica Neue"/>
                </a:endParaRPr>
              </a:p>
            </p:txBody>
          </p:sp>
          <p:sp>
            <p:nvSpPr>
              <p:cNvPr id="536" name="Google Shape;536;p78"/>
              <p:cNvSpPr/>
              <p:nvPr/>
            </p:nvSpPr>
            <p:spPr>
              <a:xfrm>
                <a:off x="9071917" y="3168951"/>
                <a:ext cx="72000" cy="72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Helvetica Neue"/>
                  <a:ea typeface="Helvetica Neue"/>
                  <a:cs typeface="Helvetica Neue"/>
                  <a:sym typeface="Helvetica Neue"/>
                </a:endParaRPr>
              </a:p>
            </p:txBody>
          </p:sp>
          <p:sp>
            <p:nvSpPr>
              <p:cNvPr id="537" name="Google Shape;537;p78"/>
              <p:cNvSpPr/>
              <p:nvPr/>
            </p:nvSpPr>
            <p:spPr>
              <a:xfrm>
                <a:off x="9071917" y="3321351"/>
                <a:ext cx="72000" cy="72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Helvetica Neue"/>
                  <a:ea typeface="Helvetica Neue"/>
                  <a:cs typeface="Helvetica Neue"/>
                  <a:sym typeface="Helvetica Neue"/>
                </a:endParaRPr>
              </a:p>
            </p:txBody>
          </p:sp>
        </p:grpSp>
        <p:grpSp>
          <p:nvGrpSpPr>
            <p:cNvPr id="538" name="Google Shape;538;p78"/>
            <p:cNvGrpSpPr/>
            <p:nvPr/>
          </p:nvGrpSpPr>
          <p:grpSpPr>
            <a:xfrm>
              <a:off x="9392918" y="1132989"/>
              <a:ext cx="72000" cy="376800"/>
              <a:chOff x="9071917" y="3016551"/>
              <a:chExt cx="72000" cy="376800"/>
            </a:xfrm>
          </p:grpSpPr>
          <p:sp>
            <p:nvSpPr>
              <p:cNvPr id="539" name="Google Shape;539;p78"/>
              <p:cNvSpPr/>
              <p:nvPr/>
            </p:nvSpPr>
            <p:spPr>
              <a:xfrm>
                <a:off x="9071917" y="3016551"/>
                <a:ext cx="72000" cy="72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Helvetica Neue"/>
                  <a:ea typeface="Helvetica Neue"/>
                  <a:cs typeface="Helvetica Neue"/>
                  <a:sym typeface="Helvetica Neue"/>
                </a:endParaRPr>
              </a:p>
            </p:txBody>
          </p:sp>
          <p:sp>
            <p:nvSpPr>
              <p:cNvPr id="540" name="Google Shape;540;p78"/>
              <p:cNvSpPr/>
              <p:nvPr/>
            </p:nvSpPr>
            <p:spPr>
              <a:xfrm>
                <a:off x="9071917" y="3168951"/>
                <a:ext cx="72000" cy="72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Helvetica Neue"/>
                  <a:ea typeface="Helvetica Neue"/>
                  <a:cs typeface="Helvetica Neue"/>
                  <a:sym typeface="Helvetica Neue"/>
                </a:endParaRPr>
              </a:p>
            </p:txBody>
          </p:sp>
          <p:sp>
            <p:nvSpPr>
              <p:cNvPr id="541" name="Google Shape;541;p78"/>
              <p:cNvSpPr/>
              <p:nvPr/>
            </p:nvSpPr>
            <p:spPr>
              <a:xfrm>
                <a:off x="9071917" y="3321351"/>
                <a:ext cx="72000" cy="72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Helvetica Neue"/>
                  <a:ea typeface="Helvetica Neue"/>
                  <a:cs typeface="Helvetica Neue"/>
                  <a:sym typeface="Helvetica Neue"/>
                </a:endParaRPr>
              </a:p>
            </p:txBody>
          </p:sp>
        </p:grpSp>
        <p:grpSp>
          <p:nvGrpSpPr>
            <p:cNvPr id="542" name="Google Shape;542;p78"/>
            <p:cNvGrpSpPr/>
            <p:nvPr/>
          </p:nvGrpSpPr>
          <p:grpSpPr>
            <a:xfrm>
              <a:off x="9392914" y="4972825"/>
              <a:ext cx="72000" cy="376800"/>
              <a:chOff x="9071917" y="3016551"/>
              <a:chExt cx="72000" cy="376800"/>
            </a:xfrm>
          </p:grpSpPr>
          <p:sp>
            <p:nvSpPr>
              <p:cNvPr id="543" name="Google Shape;543;p78"/>
              <p:cNvSpPr/>
              <p:nvPr/>
            </p:nvSpPr>
            <p:spPr>
              <a:xfrm>
                <a:off x="9071917" y="3016551"/>
                <a:ext cx="72000" cy="72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Helvetica Neue"/>
                  <a:ea typeface="Helvetica Neue"/>
                  <a:cs typeface="Helvetica Neue"/>
                  <a:sym typeface="Helvetica Neue"/>
                </a:endParaRPr>
              </a:p>
            </p:txBody>
          </p:sp>
          <p:sp>
            <p:nvSpPr>
              <p:cNvPr id="544" name="Google Shape;544;p78"/>
              <p:cNvSpPr/>
              <p:nvPr/>
            </p:nvSpPr>
            <p:spPr>
              <a:xfrm>
                <a:off x="9071917" y="3168951"/>
                <a:ext cx="72000" cy="72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Helvetica Neue"/>
                  <a:ea typeface="Helvetica Neue"/>
                  <a:cs typeface="Helvetica Neue"/>
                  <a:sym typeface="Helvetica Neue"/>
                </a:endParaRPr>
              </a:p>
            </p:txBody>
          </p:sp>
          <p:sp>
            <p:nvSpPr>
              <p:cNvPr id="545" name="Google Shape;545;p78"/>
              <p:cNvSpPr/>
              <p:nvPr/>
            </p:nvSpPr>
            <p:spPr>
              <a:xfrm>
                <a:off x="9071917" y="3321351"/>
                <a:ext cx="72000" cy="72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Helvetica Neue"/>
                  <a:ea typeface="Helvetica Neue"/>
                  <a:cs typeface="Helvetica Neue"/>
                  <a:sym typeface="Helvetica Neue"/>
                </a:endParaRPr>
              </a:p>
            </p:txBody>
          </p:sp>
        </p:grpSp>
        <p:sp>
          <p:nvSpPr>
            <p:cNvPr id="546" name="Google Shape;546;p78"/>
            <p:cNvSpPr txBox="1"/>
            <p:nvPr/>
          </p:nvSpPr>
          <p:spPr>
            <a:xfrm>
              <a:off x="7941680" y="1702687"/>
              <a:ext cx="612668" cy="40011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500">
                  <a:solidFill>
                    <a:schemeClr val="dk1"/>
                  </a:solidFill>
                  <a:latin typeface="Helvetica Neue"/>
                  <a:ea typeface="Helvetica Neue"/>
                  <a:cs typeface="Helvetica Neue"/>
                  <a:sym typeface="Helvetica Neue"/>
                </a:rPr>
                <a:t>309</a:t>
              </a:r>
              <a:endParaRPr sz="1100"/>
            </a:p>
          </p:txBody>
        </p:sp>
        <p:sp>
          <p:nvSpPr>
            <p:cNvPr id="547" name="Google Shape;547;p78"/>
            <p:cNvSpPr txBox="1"/>
            <p:nvPr/>
          </p:nvSpPr>
          <p:spPr>
            <a:xfrm>
              <a:off x="7941680" y="2096442"/>
              <a:ext cx="612668" cy="40011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500">
                  <a:solidFill>
                    <a:schemeClr val="dk1"/>
                  </a:solidFill>
                  <a:latin typeface="Helvetica Neue"/>
                  <a:ea typeface="Helvetica Neue"/>
                  <a:cs typeface="Helvetica Neue"/>
                  <a:sym typeface="Helvetica Neue"/>
                </a:rPr>
                <a:t>310</a:t>
              </a:r>
              <a:endParaRPr sz="1100"/>
            </a:p>
          </p:txBody>
        </p:sp>
        <p:sp>
          <p:nvSpPr>
            <p:cNvPr id="548" name="Google Shape;548;p78"/>
            <p:cNvSpPr txBox="1"/>
            <p:nvPr/>
          </p:nvSpPr>
          <p:spPr>
            <a:xfrm>
              <a:off x="7941680" y="2490197"/>
              <a:ext cx="612668" cy="40011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500">
                  <a:solidFill>
                    <a:schemeClr val="dk1"/>
                  </a:solidFill>
                  <a:latin typeface="Helvetica Neue"/>
                  <a:ea typeface="Helvetica Neue"/>
                  <a:cs typeface="Helvetica Neue"/>
                  <a:sym typeface="Helvetica Neue"/>
                </a:rPr>
                <a:t>311</a:t>
              </a:r>
              <a:endParaRPr sz="1100"/>
            </a:p>
          </p:txBody>
        </p:sp>
        <p:sp>
          <p:nvSpPr>
            <p:cNvPr id="549" name="Google Shape;549;p78"/>
            <p:cNvSpPr txBox="1"/>
            <p:nvPr/>
          </p:nvSpPr>
          <p:spPr>
            <a:xfrm>
              <a:off x="7809943" y="3612445"/>
              <a:ext cx="755335" cy="40011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500">
                  <a:solidFill>
                    <a:schemeClr val="dk1"/>
                  </a:solidFill>
                  <a:latin typeface="Helvetica Neue"/>
                  <a:ea typeface="Helvetica Neue"/>
                  <a:cs typeface="Helvetica Neue"/>
                  <a:sym typeface="Helvetica Neue"/>
                </a:rPr>
                <a:t>2040</a:t>
              </a:r>
              <a:endParaRPr sz="1100"/>
            </a:p>
          </p:txBody>
        </p:sp>
        <p:sp>
          <p:nvSpPr>
            <p:cNvPr id="550" name="Google Shape;550;p78"/>
            <p:cNvSpPr txBox="1"/>
            <p:nvPr/>
          </p:nvSpPr>
          <p:spPr>
            <a:xfrm>
              <a:off x="7809943" y="4006200"/>
              <a:ext cx="755335" cy="40011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500">
                  <a:solidFill>
                    <a:schemeClr val="dk1"/>
                  </a:solidFill>
                  <a:latin typeface="Helvetica Neue"/>
                  <a:ea typeface="Helvetica Neue"/>
                  <a:cs typeface="Helvetica Neue"/>
                  <a:sym typeface="Helvetica Neue"/>
                </a:rPr>
                <a:t>2041</a:t>
              </a:r>
              <a:endParaRPr sz="1100"/>
            </a:p>
          </p:txBody>
        </p:sp>
        <p:sp>
          <p:nvSpPr>
            <p:cNvPr id="551" name="Google Shape;551;p78"/>
            <p:cNvSpPr txBox="1"/>
            <p:nvPr/>
          </p:nvSpPr>
          <p:spPr>
            <a:xfrm>
              <a:off x="7809943" y="4399955"/>
              <a:ext cx="755335" cy="40011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500">
                  <a:solidFill>
                    <a:schemeClr val="dk1"/>
                  </a:solidFill>
                  <a:latin typeface="Helvetica Neue"/>
                  <a:ea typeface="Helvetica Neue"/>
                  <a:cs typeface="Helvetica Neue"/>
                  <a:sym typeface="Helvetica Neue"/>
                </a:rPr>
                <a:t>2042</a:t>
              </a:r>
              <a:endParaRPr sz="1100"/>
            </a:p>
          </p:txBody>
        </p:sp>
      </p:grpSp>
      <p:sp>
        <p:nvSpPr>
          <p:cNvPr id="552" name="Google Shape;552;p78"/>
          <p:cNvSpPr/>
          <p:nvPr/>
        </p:nvSpPr>
        <p:spPr>
          <a:xfrm>
            <a:off x="551902" y="1076990"/>
            <a:ext cx="4581559" cy="2000107"/>
          </a:xfrm>
          <a:prstGeom prst="rect">
            <a:avLst/>
          </a:prstGeom>
          <a:noFill/>
          <a:ln w="12700" cap="flat" cmpd="sng">
            <a:solidFill>
              <a:srgbClr val="1F744B"/>
            </a:solidFill>
            <a:prstDash val="solid"/>
            <a:miter lim="800000"/>
            <a:headEnd type="none" w="sm" len="sm"/>
            <a:tailEnd type="none" w="sm" len="sm"/>
          </a:ln>
        </p:spPr>
        <p:txBody>
          <a:bodyPr spcFirstLastPara="1" wrap="square" lIns="68575" tIns="34275" rIns="68575" bIns="34275" anchor="ctr" anchorCtr="1">
            <a:noAutofit/>
          </a:bodyPr>
          <a:lstStyle/>
          <a:p>
            <a:pPr marL="0" marR="0" lvl="0" indent="0" algn="l" rtl="0">
              <a:spcBef>
                <a:spcPts val="0"/>
              </a:spcBef>
              <a:spcAft>
                <a:spcPts val="0"/>
              </a:spcAft>
              <a:buNone/>
            </a:pPr>
            <a:r>
              <a:rPr lang="en" sz="1800" b="1">
                <a:solidFill>
                  <a:srgbClr val="1F744B"/>
                </a:solidFill>
                <a:latin typeface="Helvetica Neue"/>
                <a:ea typeface="Helvetica Neue"/>
                <a:cs typeface="Helvetica Neue"/>
                <a:sym typeface="Helvetica Neue"/>
              </a:rPr>
              <a:t>Definition</a:t>
            </a:r>
            <a:endParaRPr sz="1100"/>
          </a:p>
          <a:p>
            <a:pPr marL="0" marR="0" lvl="0" indent="0" algn="l" rtl="0">
              <a:lnSpc>
                <a:spcPct val="150000"/>
              </a:lnSpc>
              <a:spcBef>
                <a:spcPts val="0"/>
              </a:spcBef>
              <a:spcAft>
                <a:spcPts val="0"/>
              </a:spcAft>
              <a:buNone/>
            </a:pPr>
            <a:r>
              <a:rPr lang="en" sz="1500">
                <a:solidFill>
                  <a:srgbClr val="000000"/>
                </a:solidFill>
                <a:latin typeface="Helvetica Neue"/>
                <a:ea typeface="Helvetica Neue"/>
                <a:cs typeface="Helvetica Neue"/>
                <a:sym typeface="Helvetica Neue"/>
              </a:rPr>
              <a:t>Variables are symbols that represent underlying, changeable values, e.g.</a:t>
            </a:r>
            <a:endParaRPr sz="1100"/>
          </a:p>
          <a:p>
            <a:pPr marL="685800" marR="0" lvl="1" indent="-336550" algn="l" rtl="0">
              <a:lnSpc>
                <a:spcPct val="150000"/>
              </a:lnSpc>
              <a:spcBef>
                <a:spcPts val="0"/>
              </a:spcBef>
              <a:spcAft>
                <a:spcPts val="0"/>
              </a:spcAft>
              <a:buClr>
                <a:srgbClr val="000000"/>
              </a:buClr>
              <a:buSzPts val="1500"/>
              <a:buFont typeface="Arial"/>
              <a:buChar char="•"/>
            </a:pPr>
            <a:r>
              <a:rPr lang="en" sz="1500" b="0" i="0" u="none" strike="noStrike" cap="none">
                <a:solidFill>
                  <a:srgbClr val="000000"/>
                </a:solidFill>
                <a:latin typeface="Helvetica Neue"/>
                <a:ea typeface="Helvetica Neue"/>
                <a:cs typeface="Helvetica Neue"/>
                <a:sym typeface="Helvetica Neue"/>
              </a:rPr>
              <a:t>words: Name = “Alex”</a:t>
            </a:r>
            <a:endParaRPr sz="1100"/>
          </a:p>
          <a:p>
            <a:pPr marL="685800" marR="0" lvl="1" indent="-336550" algn="l" rtl="0">
              <a:lnSpc>
                <a:spcPct val="150000"/>
              </a:lnSpc>
              <a:spcBef>
                <a:spcPts val="0"/>
              </a:spcBef>
              <a:spcAft>
                <a:spcPts val="0"/>
              </a:spcAft>
              <a:buClr>
                <a:srgbClr val="000000"/>
              </a:buClr>
              <a:buSzPts val="1500"/>
              <a:buFont typeface="Arial"/>
              <a:buChar char="•"/>
            </a:pPr>
            <a:r>
              <a:rPr lang="en" sz="1500" b="0" i="0" u="none" strike="noStrike" cap="none">
                <a:solidFill>
                  <a:srgbClr val="000000"/>
                </a:solidFill>
                <a:latin typeface="Helvetica Neue"/>
                <a:ea typeface="Helvetica Neue"/>
                <a:cs typeface="Helvetica Neue"/>
                <a:sym typeface="Helvetica Neue"/>
              </a:rPr>
              <a:t>numbers: Age = 50</a:t>
            </a:r>
            <a:endParaRPr sz="1100"/>
          </a:p>
        </p:txBody>
      </p:sp>
      <p:sp>
        <p:nvSpPr>
          <p:cNvPr id="553" name="Google Shape;553;p78"/>
          <p:cNvSpPr txBox="1">
            <a:spLocks noGrp="1"/>
          </p:cNvSpPr>
          <p:nvPr>
            <p:ph type="body" idx="1"/>
          </p:nvPr>
        </p:nvSpPr>
        <p:spPr>
          <a:xfrm>
            <a:off x="605281" y="3596137"/>
            <a:ext cx="7430691" cy="946826"/>
          </a:xfrm>
          <a:prstGeom prst="rect">
            <a:avLst/>
          </a:prstGeom>
          <a:noFill/>
          <a:ln>
            <a:noFill/>
          </a:ln>
        </p:spPr>
        <p:txBody>
          <a:bodyPr spcFirstLastPara="1" wrap="square" lIns="68575" tIns="34275" rIns="68575" bIns="34275" anchor="t" anchorCtr="0">
            <a:noAutofit/>
          </a:bodyPr>
          <a:lstStyle/>
          <a:p>
            <a:pPr marL="0" lvl="0" indent="0" algn="l" rtl="0">
              <a:lnSpc>
                <a:spcPct val="150000"/>
              </a:lnSpc>
              <a:spcBef>
                <a:spcPts val="0"/>
              </a:spcBef>
              <a:spcAft>
                <a:spcPts val="0"/>
              </a:spcAft>
              <a:buClr>
                <a:schemeClr val="dk1"/>
              </a:buClr>
              <a:buSzPts val="1800"/>
              <a:buNone/>
            </a:pPr>
            <a:r>
              <a:rPr lang="en" sz="1800"/>
              <a:t>In computers</a:t>
            </a:r>
            <a:endParaRPr sz="1100"/>
          </a:p>
          <a:p>
            <a:pPr marL="177800" lvl="0" indent="-171450" algn="l" rtl="0">
              <a:lnSpc>
                <a:spcPct val="150000"/>
              </a:lnSpc>
              <a:spcBef>
                <a:spcPts val="800"/>
              </a:spcBef>
              <a:spcAft>
                <a:spcPts val="0"/>
              </a:spcAft>
              <a:buClr>
                <a:schemeClr val="dk1"/>
              </a:buClr>
              <a:buSzPts val="1500"/>
              <a:buChar char="•"/>
            </a:pPr>
            <a:r>
              <a:rPr lang="en" sz="1500"/>
              <a:t>Variables reference blocks of memory at which data is stored</a:t>
            </a:r>
            <a:endParaRPr sz="1100"/>
          </a:p>
          <a:p>
            <a:pPr marL="177800" lvl="0" indent="-38100" algn="l" rtl="0">
              <a:lnSpc>
                <a:spcPct val="90000"/>
              </a:lnSpc>
              <a:spcBef>
                <a:spcPts val="800"/>
              </a:spcBef>
              <a:spcAft>
                <a:spcPts val="0"/>
              </a:spcAft>
              <a:buClr>
                <a:schemeClr val="dk1"/>
              </a:buClr>
              <a:buSzPts val="2100"/>
              <a:buNone/>
            </a:pPr>
            <a:endParaRPr sz="1100"/>
          </a:p>
        </p:txBody>
      </p:sp>
      <p:sp>
        <p:nvSpPr>
          <p:cNvPr id="554" name="Google Shape;554;p78"/>
          <p:cNvSpPr txBox="1">
            <a:spLocks noGrp="1"/>
          </p:cNvSpPr>
          <p:nvPr>
            <p:ph type="title"/>
          </p:nvPr>
        </p:nvSpPr>
        <p:spPr>
          <a:xfrm>
            <a:off x="3566160" y="273844"/>
            <a:ext cx="5079378" cy="669821"/>
          </a:xfrm>
          <a:prstGeom prst="rect">
            <a:avLst/>
          </a:prstGeom>
          <a:noFill/>
          <a:ln>
            <a:noFill/>
          </a:ln>
        </p:spPr>
        <p:txBody>
          <a:bodyPr spcFirstLastPara="1" wrap="square" lIns="0" tIns="0" rIns="0" bIns="0" anchor="ctr" anchorCtr="0">
            <a:noAutofit/>
          </a:bodyPr>
          <a:lstStyle/>
          <a:p>
            <a:pPr marL="12700" marR="0" lvl="0" indent="0" algn="r" rtl="0">
              <a:lnSpc>
                <a:spcPct val="90000"/>
              </a:lnSpc>
              <a:spcBef>
                <a:spcPts val="0"/>
              </a:spcBef>
              <a:spcAft>
                <a:spcPts val="0"/>
              </a:spcAft>
              <a:buClr>
                <a:srgbClr val="002060"/>
              </a:buClr>
              <a:buSzPts val="1500"/>
              <a:buFont typeface="Open Sans"/>
              <a:buNone/>
            </a:pPr>
            <a:r>
              <a:rPr lang="en" sz="1500" b="1" i="0" u="none" strike="noStrike" cap="none">
                <a:solidFill>
                  <a:srgbClr val="002060"/>
                </a:solidFill>
                <a:latin typeface="Open Sans"/>
                <a:ea typeface="Open Sans"/>
                <a:cs typeface="Open Sans"/>
                <a:sym typeface="Open Sans"/>
              </a:rPr>
              <a:t>Programming Elements </a:t>
            </a:r>
            <a:br>
              <a:rPr lang="en" sz="1500" b="1" i="0" u="none" strike="noStrike" cap="none">
                <a:solidFill>
                  <a:srgbClr val="002060"/>
                </a:solidFill>
                <a:latin typeface="Open Sans"/>
                <a:ea typeface="Open Sans"/>
                <a:cs typeface="Open Sans"/>
                <a:sym typeface="Open Sans"/>
              </a:rPr>
            </a:br>
            <a:r>
              <a:rPr lang="en" sz="1500" b="1" i="0" u="none" strike="noStrike" cap="none">
                <a:solidFill>
                  <a:srgbClr val="2E75B5"/>
                </a:solidFill>
                <a:latin typeface="Open Sans"/>
                <a:ea typeface="Open Sans"/>
                <a:cs typeface="Open Sans"/>
                <a:sym typeface="Open Sans"/>
              </a:rPr>
              <a:t>Variables</a:t>
            </a:r>
            <a:endParaRPr sz="11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grpSp>
        <p:nvGrpSpPr>
          <p:cNvPr id="559" name="Google Shape;559;p79"/>
          <p:cNvGrpSpPr/>
          <p:nvPr/>
        </p:nvGrpSpPr>
        <p:grpSpPr>
          <a:xfrm>
            <a:off x="2554525" y="2469640"/>
            <a:ext cx="4034951" cy="2270291"/>
            <a:chOff x="6401446" y="2042907"/>
            <a:chExt cx="5379934" cy="3027055"/>
          </a:xfrm>
        </p:grpSpPr>
        <p:sp>
          <p:nvSpPr>
            <p:cNvPr id="560" name="Google Shape;560;p79"/>
            <p:cNvSpPr/>
            <p:nvPr/>
          </p:nvSpPr>
          <p:spPr>
            <a:xfrm>
              <a:off x="8258434" y="3019820"/>
              <a:ext cx="1677579" cy="1440000"/>
            </a:xfrm>
            <a:prstGeom prst="diamond">
              <a:avLst/>
            </a:prstGeom>
            <a:solidFill>
              <a:srgbClr val="1E4E7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chemeClr val="lt1"/>
                  </a:solidFill>
                  <a:latin typeface="Helvetica Neue"/>
                  <a:ea typeface="Helvetica Neue"/>
                  <a:cs typeface="Helvetica Neue"/>
                  <a:sym typeface="Helvetica Neue"/>
                </a:rPr>
                <a:t>Logical</a:t>
              </a:r>
              <a:r>
                <a:rPr lang="en" sz="1400">
                  <a:solidFill>
                    <a:schemeClr val="lt1"/>
                  </a:solidFill>
                  <a:latin typeface="Helvetica Neue"/>
                  <a:ea typeface="Helvetica Neue"/>
                  <a:cs typeface="Helvetica Neue"/>
                  <a:sym typeface="Helvetica Neue"/>
                </a:rPr>
                <a:t> Test</a:t>
              </a:r>
              <a:endParaRPr sz="1100"/>
            </a:p>
          </p:txBody>
        </p:sp>
        <p:sp>
          <p:nvSpPr>
            <p:cNvPr id="561" name="Google Shape;561;p79"/>
            <p:cNvSpPr txBox="1"/>
            <p:nvPr/>
          </p:nvSpPr>
          <p:spPr>
            <a:xfrm>
              <a:off x="8754822" y="2042907"/>
              <a:ext cx="651140" cy="338554"/>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a:solidFill>
                    <a:schemeClr val="dk1"/>
                  </a:solidFill>
                  <a:latin typeface="Helvetica Neue"/>
                  <a:ea typeface="Helvetica Neue"/>
                  <a:cs typeface="Helvetica Neue"/>
                  <a:sym typeface="Helvetica Neue"/>
                </a:rPr>
                <a:t>Input</a:t>
              </a:r>
              <a:endParaRPr sz="1100"/>
            </a:p>
          </p:txBody>
        </p:sp>
        <p:cxnSp>
          <p:nvCxnSpPr>
            <p:cNvPr id="562" name="Google Shape;562;p79"/>
            <p:cNvCxnSpPr>
              <a:stCxn id="560" idx="3"/>
            </p:cNvCxnSpPr>
            <p:nvPr/>
          </p:nvCxnSpPr>
          <p:spPr>
            <a:xfrm>
              <a:off x="9936013" y="3739820"/>
              <a:ext cx="694800" cy="720000"/>
            </a:xfrm>
            <a:prstGeom prst="bentConnector2">
              <a:avLst/>
            </a:prstGeom>
            <a:noFill/>
            <a:ln w="38100" cap="flat" cmpd="sng">
              <a:solidFill>
                <a:schemeClr val="accent1"/>
              </a:solidFill>
              <a:prstDash val="solid"/>
              <a:miter lim="800000"/>
              <a:headEnd type="none" w="sm" len="sm"/>
              <a:tailEnd type="triangle" w="med" len="med"/>
            </a:ln>
          </p:spPr>
        </p:cxnSp>
        <p:cxnSp>
          <p:nvCxnSpPr>
            <p:cNvPr id="563" name="Google Shape;563;p79"/>
            <p:cNvCxnSpPr>
              <a:stCxn id="560" idx="1"/>
            </p:cNvCxnSpPr>
            <p:nvPr/>
          </p:nvCxnSpPr>
          <p:spPr>
            <a:xfrm flipH="1">
              <a:off x="7563634" y="3739820"/>
              <a:ext cx="694800" cy="720000"/>
            </a:xfrm>
            <a:prstGeom prst="bentConnector2">
              <a:avLst/>
            </a:prstGeom>
            <a:noFill/>
            <a:ln w="38100" cap="flat" cmpd="sng">
              <a:solidFill>
                <a:schemeClr val="accent1"/>
              </a:solidFill>
              <a:prstDash val="solid"/>
              <a:miter lim="800000"/>
              <a:headEnd type="none" w="sm" len="sm"/>
              <a:tailEnd type="triangle" w="med" len="med"/>
            </a:ln>
          </p:spPr>
        </p:cxnSp>
        <p:cxnSp>
          <p:nvCxnSpPr>
            <p:cNvPr id="564" name="Google Shape;564;p79"/>
            <p:cNvCxnSpPr>
              <a:stCxn id="561" idx="2"/>
              <a:endCxn id="560" idx="0"/>
            </p:cNvCxnSpPr>
            <p:nvPr/>
          </p:nvCxnSpPr>
          <p:spPr>
            <a:xfrm>
              <a:off x="9080392" y="2381461"/>
              <a:ext cx="16800" cy="638400"/>
            </a:xfrm>
            <a:prstGeom prst="straightConnector1">
              <a:avLst/>
            </a:prstGeom>
            <a:noFill/>
            <a:ln w="38100" cap="flat" cmpd="sng">
              <a:solidFill>
                <a:schemeClr val="accent1"/>
              </a:solidFill>
              <a:prstDash val="solid"/>
              <a:miter lim="800000"/>
              <a:headEnd type="none" w="sm" len="sm"/>
              <a:tailEnd type="triangle" w="med" len="med"/>
            </a:ln>
          </p:spPr>
        </p:cxnSp>
        <p:sp>
          <p:nvSpPr>
            <p:cNvPr id="565" name="Google Shape;565;p79"/>
            <p:cNvSpPr txBox="1"/>
            <p:nvPr/>
          </p:nvSpPr>
          <p:spPr>
            <a:xfrm>
              <a:off x="6401446" y="4485187"/>
              <a:ext cx="2390334" cy="584775"/>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a:solidFill>
                    <a:schemeClr val="dk1"/>
                  </a:solidFill>
                  <a:latin typeface="Helvetica Neue"/>
                  <a:ea typeface="Helvetica Neue"/>
                  <a:cs typeface="Helvetica Neue"/>
                  <a:sym typeface="Helvetica Neue"/>
                </a:rPr>
                <a:t>Program flow if logical </a:t>
              </a:r>
              <a:endParaRPr sz="1100"/>
            </a:p>
            <a:p>
              <a:pPr marL="0" marR="0" lvl="0" indent="0" algn="l" rtl="0">
                <a:spcBef>
                  <a:spcPts val="0"/>
                </a:spcBef>
                <a:spcAft>
                  <a:spcPts val="0"/>
                </a:spcAft>
                <a:buNone/>
              </a:pPr>
              <a:r>
                <a:rPr lang="en" sz="1200">
                  <a:solidFill>
                    <a:schemeClr val="dk1"/>
                  </a:solidFill>
                  <a:latin typeface="Helvetica Neue"/>
                  <a:ea typeface="Helvetica Neue"/>
                  <a:cs typeface="Helvetica Neue"/>
                  <a:sym typeface="Helvetica Neue"/>
                </a:rPr>
                <a:t>test evaluates to </a:t>
              </a:r>
              <a:r>
                <a:rPr lang="en" sz="1200" b="1" u="sng">
                  <a:solidFill>
                    <a:schemeClr val="dk1"/>
                  </a:solidFill>
                  <a:latin typeface="Helvetica Neue"/>
                  <a:ea typeface="Helvetica Neue"/>
                  <a:cs typeface="Helvetica Neue"/>
                  <a:sym typeface="Helvetica Neue"/>
                </a:rPr>
                <a:t>FALSE</a:t>
              </a:r>
              <a:endParaRPr sz="1100"/>
            </a:p>
          </p:txBody>
        </p:sp>
        <p:sp>
          <p:nvSpPr>
            <p:cNvPr id="566" name="Google Shape;566;p79"/>
            <p:cNvSpPr txBox="1"/>
            <p:nvPr/>
          </p:nvSpPr>
          <p:spPr>
            <a:xfrm>
              <a:off x="9472735" y="4485187"/>
              <a:ext cx="2308645" cy="584775"/>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a:solidFill>
                    <a:schemeClr val="dk1"/>
                  </a:solidFill>
                  <a:latin typeface="Helvetica Neue"/>
                  <a:ea typeface="Helvetica Neue"/>
                  <a:cs typeface="Helvetica Neue"/>
                  <a:sym typeface="Helvetica Neue"/>
                </a:rPr>
                <a:t>Program flow if logical </a:t>
              </a:r>
              <a:endParaRPr sz="1100"/>
            </a:p>
            <a:p>
              <a:pPr marL="0" marR="0" lvl="0" indent="0" algn="l" rtl="0">
                <a:spcBef>
                  <a:spcPts val="0"/>
                </a:spcBef>
                <a:spcAft>
                  <a:spcPts val="0"/>
                </a:spcAft>
                <a:buNone/>
              </a:pPr>
              <a:r>
                <a:rPr lang="en" sz="1200">
                  <a:solidFill>
                    <a:schemeClr val="dk1"/>
                  </a:solidFill>
                  <a:latin typeface="Helvetica Neue"/>
                  <a:ea typeface="Helvetica Neue"/>
                  <a:cs typeface="Helvetica Neue"/>
                  <a:sym typeface="Helvetica Neue"/>
                </a:rPr>
                <a:t>test evaluates to </a:t>
              </a:r>
              <a:r>
                <a:rPr lang="en" sz="1200" b="1" u="sng">
                  <a:solidFill>
                    <a:schemeClr val="dk1"/>
                  </a:solidFill>
                  <a:latin typeface="Helvetica Neue"/>
                  <a:ea typeface="Helvetica Neue"/>
                  <a:cs typeface="Helvetica Neue"/>
                  <a:sym typeface="Helvetica Neue"/>
                </a:rPr>
                <a:t>TRUE</a:t>
              </a:r>
              <a:endParaRPr sz="1100"/>
            </a:p>
          </p:txBody>
        </p:sp>
      </p:grpSp>
      <p:sp>
        <p:nvSpPr>
          <p:cNvPr id="567" name="Google Shape;567;p79"/>
          <p:cNvSpPr/>
          <p:nvPr/>
        </p:nvSpPr>
        <p:spPr>
          <a:xfrm>
            <a:off x="715551" y="1058857"/>
            <a:ext cx="7696366" cy="1188244"/>
          </a:xfrm>
          <a:prstGeom prst="rect">
            <a:avLst/>
          </a:prstGeom>
          <a:solidFill>
            <a:schemeClr val="lt1"/>
          </a:solidFill>
          <a:ln w="12700" cap="flat" cmpd="sng">
            <a:solidFill>
              <a:srgbClr val="1F744B"/>
            </a:solidFill>
            <a:prstDash val="solid"/>
            <a:miter lim="800000"/>
            <a:headEnd type="none" w="sm" len="sm"/>
            <a:tailEnd type="none" w="sm" len="sm"/>
          </a:ln>
        </p:spPr>
        <p:txBody>
          <a:bodyPr spcFirstLastPara="1" wrap="square" lIns="68575" tIns="34275" rIns="68575" bIns="34275" anchor="ctr" anchorCtr="1">
            <a:noAutofit/>
          </a:bodyPr>
          <a:lstStyle/>
          <a:p>
            <a:pPr marL="0" marR="0" lvl="0" indent="0" algn="l" rtl="0">
              <a:spcBef>
                <a:spcPts val="0"/>
              </a:spcBef>
              <a:spcAft>
                <a:spcPts val="0"/>
              </a:spcAft>
              <a:buNone/>
            </a:pPr>
            <a:r>
              <a:rPr lang="en" sz="1800" b="1">
                <a:solidFill>
                  <a:srgbClr val="1F744B"/>
                </a:solidFill>
                <a:latin typeface="Helvetica Neue"/>
                <a:ea typeface="Helvetica Neue"/>
                <a:cs typeface="Helvetica Neue"/>
                <a:sym typeface="Helvetica Neue"/>
              </a:rPr>
              <a:t>Definition</a:t>
            </a:r>
            <a:endParaRPr sz="1100"/>
          </a:p>
          <a:p>
            <a:pPr marL="0" marR="0" lvl="0" indent="0" algn="l" rtl="0">
              <a:lnSpc>
                <a:spcPct val="150000"/>
              </a:lnSpc>
              <a:spcBef>
                <a:spcPts val="0"/>
              </a:spcBef>
              <a:spcAft>
                <a:spcPts val="0"/>
              </a:spcAft>
              <a:buNone/>
            </a:pPr>
            <a:r>
              <a:rPr lang="en" sz="1500">
                <a:solidFill>
                  <a:srgbClr val="000000"/>
                </a:solidFill>
                <a:latin typeface="Helvetica Neue"/>
                <a:ea typeface="Helvetica Neue"/>
                <a:cs typeface="Helvetica Neue"/>
                <a:sym typeface="Helvetica Neue"/>
              </a:rPr>
              <a:t>Conditional statements, also called if-else statements, perform a logical test and direct algorithm flow depending on the output.</a:t>
            </a:r>
            <a:endParaRPr sz="1800" b="1">
              <a:solidFill>
                <a:srgbClr val="1F744B"/>
              </a:solidFill>
              <a:latin typeface="Helvetica Neue"/>
              <a:ea typeface="Helvetica Neue"/>
              <a:cs typeface="Helvetica Neue"/>
              <a:sym typeface="Helvetica Neue"/>
            </a:endParaRPr>
          </a:p>
        </p:txBody>
      </p:sp>
      <p:sp>
        <p:nvSpPr>
          <p:cNvPr id="568" name="Google Shape;568;p79"/>
          <p:cNvSpPr txBox="1">
            <a:spLocks noGrp="1"/>
          </p:cNvSpPr>
          <p:nvPr>
            <p:ph type="title"/>
          </p:nvPr>
        </p:nvSpPr>
        <p:spPr>
          <a:xfrm>
            <a:off x="3566160" y="273844"/>
            <a:ext cx="5079378" cy="669821"/>
          </a:xfrm>
          <a:prstGeom prst="rect">
            <a:avLst/>
          </a:prstGeom>
          <a:noFill/>
          <a:ln>
            <a:noFill/>
          </a:ln>
        </p:spPr>
        <p:txBody>
          <a:bodyPr spcFirstLastPara="1" wrap="square" lIns="68575" tIns="34275" rIns="68575" bIns="34275" anchor="ctr" anchorCtr="0">
            <a:noAutofit/>
          </a:bodyPr>
          <a:lstStyle/>
          <a:p>
            <a:pPr marL="0" lvl="0" indent="0" algn="r" rtl="0">
              <a:lnSpc>
                <a:spcPct val="90000"/>
              </a:lnSpc>
              <a:spcBef>
                <a:spcPts val="0"/>
              </a:spcBef>
              <a:spcAft>
                <a:spcPts val="0"/>
              </a:spcAft>
              <a:buClr>
                <a:srgbClr val="222A35"/>
              </a:buClr>
              <a:buSzPts val="1500"/>
              <a:buFont typeface="Open Sans"/>
              <a:buNone/>
            </a:pPr>
            <a:r>
              <a:rPr lang="en" sz="1100">
                <a:latin typeface="Open Sans"/>
                <a:ea typeface="Open Sans"/>
                <a:cs typeface="Open Sans"/>
                <a:sym typeface="Open Sans"/>
              </a:rPr>
              <a:t>Programming Elements </a:t>
            </a:r>
            <a:br>
              <a:rPr lang="en" sz="1100">
                <a:latin typeface="Open Sans"/>
                <a:ea typeface="Open Sans"/>
                <a:cs typeface="Open Sans"/>
                <a:sym typeface="Open Sans"/>
              </a:rPr>
            </a:br>
            <a:r>
              <a:rPr lang="en" sz="1100">
                <a:solidFill>
                  <a:srgbClr val="2E75B5"/>
                </a:solidFill>
                <a:latin typeface="Open Sans"/>
                <a:ea typeface="Open Sans"/>
                <a:cs typeface="Open Sans"/>
                <a:sym typeface="Open Sans"/>
              </a:rPr>
              <a:t>Conditional Statements</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5"/>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Effective Online Learning</a:t>
            </a:r>
            <a:endParaRPr/>
          </a:p>
        </p:txBody>
      </p:sp>
      <p:sp>
        <p:nvSpPr>
          <p:cNvPr id="188" name="Google Shape;188;p35"/>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457200" lvl="0" indent="-317500" algn="l" rtl="0">
              <a:spcBef>
                <a:spcPts val="800"/>
              </a:spcBef>
              <a:spcAft>
                <a:spcPts val="0"/>
              </a:spcAft>
              <a:buSzPts val="1400"/>
              <a:buChar char="●"/>
            </a:pPr>
            <a:r>
              <a:rPr lang="en"/>
              <a:t>Split screen</a:t>
            </a:r>
            <a:endParaRPr/>
          </a:p>
        </p:txBody>
      </p:sp>
      <p:pic>
        <p:nvPicPr>
          <p:cNvPr id="189" name="Google Shape;189;p35"/>
          <p:cNvPicPr preferRelativeResize="0"/>
          <p:nvPr/>
        </p:nvPicPr>
        <p:blipFill>
          <a:blip r:embed="rId3">
            <a:alphaModFix/>
          </a:blip>
          <a:stretch>
            <a:fillRect/>
          </a:stretch>
        </p:blipFill>
        <p:spPr>
          <a:xfrm>
            <a:off x="3067750" y="1268050"/>
            <a:ext cx="5685949" cy="35486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grpSp>
        <p:nvGrpSpPr>
          <p:cNvPr id="573" name="Google Shape;573;p80"/>
          <p:cNvGrpSpPr/>
          <p:nvPr/>
        </p:nvGrpSpPr>
        <p:grpSpPr>
          <a:xfrm>
            <a:off x="5052328" y="1058210"/>
            <a:ext cx="3100495" cy="4010460"/>
            <a:chOff x="7379904" y="1212191"/>
            <a:chExt cx="4133993" cy="5347280"/>
          </a:xfrm>
        </p:grpSpPr>
        <p:sp>
          <p:nvSpPr>
            <p:cNvPr id="574" name="Google Shape;574;p80"/>
            <p:cNvSpPr/>
            <p:nvPr/>
          </p:nvSpPr>
          <p:spPr>
            <a:xfrm>
              <a:off x="7379904" y="2907560"/>
              <a:ext cx="2368794" cy="1108558"/>
            </a:xfrm>
            <a:prstGeom prst="diamond">
              <a:avLst/>
            </a:prstGeom>
            <a:solidFill>
              <a:srgbClr val="1E4E7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chemeClr val="lt1"/>
                  </a:solidFill>
                  <a:latin typeface="Helvetica Neue"/>
                  <a:ea typeface="Helvetica Neue"/>
                  <a:cs typeface="Helvetica Neue"/>
                  <a:sym typeface="Helvetica Neue"/>
                </a:rPr>
                <a:t>Is X even?</a:t>
              </a:r>
              <a:endParaRPr sz="1100"/>
            </a:p>
          </p:txBody>
        </p:sp>
        <p:sp>
          <p:nvSpPr>
            <p:cNvPr id="575" name="Google Shape;575;p80"/>
            <p:cNvSpPr txBox="1"/>
            <p:nvPr/>
          </p:nvSpPr>
          <p:spPr>
            <a:xfrm>
              <a:off x="7853659" y="4030471"/>
              <a:ext cx="742511" cy="338554"/>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Helvetica Neue"/>
                  <a:ea typeface="Helvetica Neue"/>
                  <a:cs typeface="Helvetica Neue"/>
                  <a:sym typeface="Helvetica Neue"/>
                </a:rPr>
                <a:t>TRUE</a:t>
              </a:r>
              <a:endParaRPr sz="1100"/>
            </a:p>
          </p:txBody>
        </p:sp>
        <p:sp>
          <p:nvSpPr>
            <p:cNvPr id="576" name="Google Shape;576;p80"/>
            <p:cNvSpPr txBox="1"/>
            <p:nvPr/>
          </p:nvSpPr>
          <p:spPr>
            <a:xfrm>
              <a:off x="9905827" y="3092507"/>
              <a:ext cx="824200" cy="338554"/>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Helvetica Neue"/>
                  <a:ea typeface="Helvetica Neue"/>
                  <a:cs typeface="Helvetica Neue"/>
                  <a:sym typeface="Helvetica Neue"/>
                </a:rPr>
                <a:t>FALSE</a:t>
              </a:r>
              <a:endParaRPr sz="1100"/>
            </a:p>
          </p:txBody>
        </p:sp>
        <p:sp>
          <p:nvSpPr>
            <p:cNvPr id="577" name="Google Shape;577;p80"/>
            <p:cNvSpPr/>
            <p:nvPr/>
          </p:nvSpPr>
          <p:spPr>
            <a:xfrm>
              <a:off x="10083699" y="3977549"/>
              <a:ext cx="1430198" cy="449944"/>
            </a:xfrm>
            <a:prstGeom prst="rect">
              <a:avLst/>
            </a:prstGeom>
            <a:solidFill>
              <a:srgbClr val="1E4E79"/>
            </a:solidFill>
            <a:ln w="12700" cap="flat" cmpd="sng">
              <a:solidFill>
                <a:srgbClr val="1E4E7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r>
                <a:rPr lang="en" sz="1200" i="0" u="none" strike="noStrike" cap="none">
                  <a:solidFill>
                    <a:srgbClr val="FFFFFF"/>
                  </a:solidFill>
                  <a:latin typeface="Helvetica Neue"/>
                  <a:ea typeface="Helvetica Neue"/>
                  <a:cs typeface="Helvetica Neue"/>
                  <a:sym typeface="Helvetica Neue"/>
                </a:rPr>
                <a:t>X = X + 1</a:t>
              </a:r>
              <a:endParaRPr sz="1100"/>
            </a:p>
          </p:txBody>
        </p:sp>
        <p:sp>
          <p:nvSpPr>
            <p:cNvPr id="578" name="Google Shape;578;p80"/>
            <p:cNvSpPr/>
            <p:nvPr/>
          </p:nvSpPr>
          <p:spPr>
            <a:xfrm>
              <a:off x="7804602" y="2059579"/>
              <a:ext cx="1519398" cy="449943"/>
            </a:xfrm>
            <a:prstGeom prst="parallelogram">
              <a:avLst>
                <a:gd name="adj" fmla="val 25000"/>
              </a:avLst>
            </a:prstGeom>
            <a:solidFill>
              <a:srgbClr val="1E4E7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chemeClr val="lt1"/>
                  </a:solidFill>
                  <a:latin typeface="Helvetica Neue"/>
                  <a:ea typeface="Helvetica Neue"/>
                  <a:cs typeface="Helvetica Neue"/>
                  <a:sym typeface="Helvetica Neue"/>
                </a:rPr>
                <a:t>read X</a:t>
              </a:r>
              <a:endParaRPr sz="1100"/>
            </a:p>
          </p:txBody>
        </p:sp>
        <p:sp>
          <p:nvSpPr>
            <p:cNvPr id="579" name="Google Shape;579;p80"/>
            <p:cNvSpPr/>
            <p:nvPr/>
          </p:nvSpPr>
          <p:spPr>
            <a:xfrm>
              <a:off x="7849701" y="1212191"/>
              <a:ext cx="1429200" cy="449350"/>
            </a:xfrm>
            <a:prstGeom prst="roundRect">
              <a:avLst>
                <a:gd name="adj" fmla="val 50000"/>
              </a:avLst>
            </a:prstGeom>
            <a:solidFill>
              <a:srgbClr val="1E4E7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chemeClr val="lt1"/>
                  </a:solidFill>
                  <a:latin typeface="Helvetica Neue"/>
                  <a:ea typeface="Helvetica Neue"/>
                  <a:cs typeface="Helvetica Neue"/>
                  <a:sym typeface="Helvetica Neue"/>
                </a:rPr>
                <a:t>start</a:t>
              </a:r>
              <a:endParaRPr sz="1100"/>
            </a:p>
          </p:txBody>
        </p:sp>
        <p:sp>
          <p:nvSpPr>
            <p:cNvPr id="580" name="Google Shape;580;p80"/>
            <p:cNvSpPr/>
            <p:nvPr/>
          </p:nvSpPr>
          <p:spPr>
            <a:xfrm>
              <a:off x="7804602" y="5262138"/>
              <a:ext cx="1519398" cy="449943"/>
            </a:xfrm>
            <a:prstGeom prst="parallelogram">
              <a:avLst>
                <a:gd name="adj" fmla="val 25000"/>
              </a:avLst>
            </a:prstGeom>
            <a:solidFill>
              <a:srgbClr val="1E4E7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chemeClr val="lt1"/>
                  </a:solidFill>
                  <a:latin typeface="Helvetica Neue"/>
                  <a:ea typeface="Helvetica Neue"/>
                  <a:cs typeface="Helvetica Neue"/>
                  <a:sym typeface="Helvetica Neue"/>
                </a:rPr>
                <a:t>print X</a:t>
              </a:r>
              <a:endParaRPr sz="1100"/>
            </a:p>
          </p:txBody>
        </p:sp>
        <p:cxnSp>
          <p:nvCxnSpPr>
            <p:cNvPr id="581" name="Google Shape;581;p80"/>
            <p:cNvCxnSpPr>
              <a:endCxn id="578" idx="0"/>
            </p:cNvCxnSpPr>
            <p:nvPr/>
          </p:nvCxnSpPr>
          <p:spPr>
            <a:xfrm>
              <a:off x="8564301" y="1661479"/>
              <a:ext cx="0" cy="3981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582" name="Google Shape;582;p80"/>
            <p:cNvCxnSpPr>
              <a:stCxn id="578" idx="4"/>
              <a:endCxn id="574" idx="0"/>
            </p:cNvCxnSpPr>
            <p:nvPr/>
          </p:nvCxnSpPr>
          <p:spPr>
            <a:xfrm>
              <a:off x="8564301" y="2509522"/>
              <a:ext cx="0" cy="3981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583" name="Google Shape;583;p80"/>
            <p:cNvCxnSpPr>
              <a:stCxn id="574" idx="2"/>
              <a:endCxn id="580" idx="0"/>
            </p:cNvCxnSpPr>
            <p:nvPr/>
          </p:nvCxnSpPr>
          <p:spPr>
            <a:xfrm>
              <a:off x="8564301" y="4016118"/>
              <a:ext cx="0" cy="12459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584" name="Google Shape;584;p80"/>
            <p:cNvCxnSpPr>
              <a:stCxn id="574" idx="3"/>
              <a:endCxn id="577" idx="0"/>
            </p:cNvCxnSpPr>
            <p:nvPr/>
          </p:nvCxnSpPr>
          <p:spPr>
            <a:xfrm>
              <a:off x="9748698" y="3461839"/>
              <a:ext cx="1050000" cy="515700"/>
            </a:xfrm>
            <a:prstGeom prst="bentConnector2">
              <a:avLst/>
            </a:prstGeom>
            <a:noFill/>
            <a:ln w="38100" cap="flat" cmpd="sng">
              <a:solidFill>
                <a:schemeClr val="accent1"/>
              </a:solidFill>
              <a:prstDash val="solid"/>
              <a:miter lim="800000"/>
              <a:headEnd type="none" w="sm" len="sm"/>
              <a:tailEnd type="triangle" w="med" len="med"/>
            </a:ln>
          </p:spPr>
        </p:cxnSp>
        <p:sp>
          <p:nvSpPr>
            <p:cNvPr id="585" name="Google Shape;585;p80"/>
            <p:cNvSpPr/>
            <p:nvPr/>
          </p:nvSpPr>
          <p:spPr>
            <a:xfrm>
              <a:off x="7849701" y="6110121"/>
              <a:ext cx="1429200" cy="449350"/>
            </a:xfrm>
            <a:prstGeom prst="roundRect">
              <a:avLst>
                <a:gd name="adj" fmla="val 50000"/>
              </a:avLst>
            </a:prstGeom>
            <a:solidFill>
              <a:srgbClr val="1E4E7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chemeClr val="lt1"/>
                  </a:solidFill>
                  <a:latin typeface="Helvetica Neue"/>
                  <a:ea typeface="Helvetica Neue"/>
                  <a:cs typeface="Helvetica Neue"/>
                  <a:sym typeface="Helvetica Neue"/>
                </a:rPr>
                <a:t>stop</a:t>
              </a:r>
              <a:endParaRPr sz="1100"/>
            </a:p>
          </p:txBody>
        </p:sp>
        <p:cxnSp>
          <p:nvCxnSpPr>
            <p:cNvPr id="586" name="Google Shape;586;p80"/>
            <p:cNvCxnSpPr>
              <a:stCxn id="577" idx="2"/>
              <a:endCxn id="580" idx="0"/>
            </p:cNvCxnSpPr>
            <p:nvPr/>
          </p:nvCxnSpPr>
          <p:spPr>
            <a:xfrm rot="5400000">
              <a:off x="9264298" y="3727593"/>
              <a:ext cx="834600" cy="2234400"/>
            </a:xfrm>
            <a:prstGeom prst="bentConnector3">
              <a:avLst>
                <a:gd name="adj1" fmla="val 50000"/>
              </a:avLst>
            </a:prstGeom>
            <a:noFill/>
            <a:ln w="38100" cap="flat" cmpd="sng">
              <a:solidFill>
                <a:schemeClr val="accent1"/>
              </a:solidFill>
              <a:prstDash val="solid"/>
              <a:miter lim="800000"/>
              <a:headEnd type="none" w="sm" len="sm"/>
              <a:tailEnd type="triangle" w="med" len="med"/>
            </a:ln>
          </p:spPr>
        </p:cxnSp>
        <p:cxnSp>
          <p:nvCxnSpPr>
            <p:cNvPr id="587" name="Google Shape;587;p80"/>
            <p:cNvCxnSpPr>
              <a:stCxn id="580" idx="4"/>
              <a:endCxn id="585" idx="0"/>
            </p:cNvCxnSpPr>
            <p:nvPr/>
          </p:nvCxnSpPr>
          <p:spPr>
            <a:xfrm>
              <a:off x="8564301" y="5712081"/>
              <a:ext cx="0" cy="398100"/>
            </a:xfrm>
            <a:prstGeom prst="straightConnector1">
              <a:avLst/>
            </a:prstGeom>
            <a:noFill/>
            <a:ln w="38100" cap="flat" cmpd="sng">
              <a:solidFill>
                <a:schemeClr val="accent1"/>
              </a:solidFill>
              <a:prstDash val="solid"/>
              <a:miter lim="800000"/>
              <a:headEnd type="none" w="sm" len="sm"/>
              <a:tailEnd type="triangle" w="med" len="med"/>
            </a:ln>
          </p:spPr>
        </p:cxnSp>
      </p:grpSp>
      <p:sp>
        <p:nvSpPr>
          <p:cNvPr id="588" name="Google Shape;588;p80"/>
          <p:cNvSpPr txBox="1">
            <a:spLocks noGrp="1"/>
          </p:cNvSpPr>
          <p:nvPr>
            <p:ph type="body" idx="1"/>
          </p:nvPr>
        </p:nvSpPr>
        <p:spPr>
          <a:xfrm>
            <a:off x="673894" y="1234679"/>
            <a:ext cx="4127184" cy="3504009"/>
          </a:xfrm>
          <a:prstGeom prst="rect">
            <a:avLst/>
          </a:prstGeom>
          <a:noFill/>
          <a:ln>
            <a:noFill/>
          </a:ln>
        </p:spPr>
        <p:txBody>
          <a:bodyPr spcFirstLastPara="1" wrap="square" lIns="68575" tIns="34275" rIns="68575" bIns="34275" anchor="t" anchorCtr="0">
            <a:noAutofit/>
          </a:bodyPr>
          <a:lstStyle/>
          <a:p>
            <a:pPr marL="0" lvl="0" indent="0" algn="l" rtl="0">
              <a:lnSpc>
                <a:spcPct val="150000"/>
              </a:lnSpc>
              <a:spcBef>
                <a:spcPts val="0"/>
              </a:spcBef>
              <a:spcAft>
                <a:spcPts val="0"/>
              </a:spcAft>
              <a:buClr>
                <a:schemeClr val="dk1"/>
              </a:buClr>
              <a:buSzPts val="1500"/>
              <a:buNone/>
            </a:pPr>
            <a:r>
              <a:rPr lang="en" sz="1500"/>
              <a:t>Conditional statements can also be used to skip over an action,</a:t>
            </a:r>
            <a:endParaRPr sz="1100"/>
          </a:p>
          <a:p>
            <a:pPr marL="177800" lvl="0" indent="-171450" algn="l" rtl="0">
              <a:lnSpc>
                <a:spcPct val="150000"/>
              </a:lnSpc>
              <a:spcBef>
                <a:spcPts val="800"/>
              </a:spcBef>
              <a:spcAft>
                <a:spcPts val="0"/>
              </a:spcAft>
              <a:buClr>
                <a:schemeClr val="dk1"/>
              </a:buClr>
              <a:buSzPts val="1500"/>
              <a:buChar char="•"/>
            </a:pPr>
            <a:r>
              <a:rPr lang="en" sz="1500"/>
              <a:t>e.g. an algorithm that adds 1 to odd inputs but leaves even inputs unchanged.</a:t>
            </a:r>
            <a:endParaRPr sz="1100"/>
          </a:p>
          <a:p>
            <a:pPr marL="177800" lvl="0" indent="-76200" algn="l" rtl="0">
              <a:lnSpc>
                <a:spcPct val="90000"/>
              </a:lnSpc>
              <a:spcBef>
                <a:spcPts val="800"/>
              </a:spcBef>
              <a:spcAft>
                <a:spcPts val="0"/>
              </a:spcAft>
              <a:buClr>
                <a:schemeClr val="dk1"/>
              </a:buClr>
              <a:buSzPts val="1500"/>
              <a:buNone/>
            </a:pPr>
            <a:endParaRPr sz="1500"/>
          </a:p>
        </p:txBody>
      </p:sp>
      <p:sp>
        <p:nvSpPr>
          <p:cNvPr id="589" name="Google Shape;589;p80"/>
          <p:cNvSpPr txBox="1">
            <a:spLocks noGrp="1"/>
          </p:cNvSpPr>
          <p:nvPr>
            <p:ph type="title"/>
          </p:nvPr>
        </p:nvSpPr>
        <p:spPr>
          <a:xfrm>
            <a:off x="3566160" y="273844"/>
            <a:ext cx="5079378" cy="669821"/>
          </a:xfrm>
          <a:prstGeom prst="rect">
            <a:avLst/>
          </a:prstGeom>
          <a:noFill/>
          <a:ln>
            <a:noFill/>
          </a:ln>
        </p:spPr>
        <p:txBody>
          <a:bodyPr spcFirstLastPara="1" wrap="square" lIns="68575" tIns="34275" rIns="68575" bIns="34275" anchor="ctr" anchorCtr="0">
            <a:noAutofit/>
          </a:bodyPr>
          <a:lstStyle/>
          <a:p>
            <a:pPr marL="0" lvl="0" indent="0" algn="r" rtl="0">
              <a:lnSpc>
                <a:spcPct val="90000"/>
              </a:lnSpc>
              <a:spcBef>
                <a:spcPts val="0"/>
              </a:spcBef>
              <a:spcAft>
                <a:spcPts val="0"/>
              </a:spcAft>
              <a:buClr>
                <a:srgbClr val="222A35"/>
              </a:buClr>
              <a:buSzPts val="1500"/>
              <a:buFont typeface="Open Sans"/>
              <a:buNone/>
            </a:pPr>
            <a:r>
              <a:rPr lang="en" sz="1100">
                <a:latin typeface="Open Sans"/>
                <a:ea typeface="Open Sans"/>
                <a:cs typeface="Open Sans"/>
                <a:sym typeface="Open Sans"/>
              </a:rPr>
              <a:t>Programming Elements </a:t>
            </a:r>
            <a:br>
              <a:rPr lang="en" sz="1100">
                <a:latin typeface="Open Sans"/>
                <a:ea typeface="Open Sans"/>
                <a:cs typeface="Open Sans"/>
                <a:sym typeface="Open Sans"/>
              </a:rPr>
            </a:br>
            <a:r>
              <a:rPr lang="en" sz="1100">
                <a:solidFill>
                  <a:srgbClr val="2E75B5"/>
                </a:solidFill>
                <a:latin typeface="Open Sans"/>
                <a:ea typeface="Open Sans"/>
                <a:cs typeface="Open Sans"/>
                <a:sym typeface="Open Sans"/>
              </a:rPr>
              <a:t>Conditional Statements</a:t>
            </a:r>
            <a:endParaRPr sz="11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graphicFrame>
        <p:nvGraphicFramePr>
          <p:cNvPr id="595" name="Google Shape;595;p81"/>
          <p:cNvGraphicFramePr/>
          <p:nvPr/>
        </p:nvGraphicFramePr>
        <p:xfrm>
          <a:off x="4977820" y="2013228"/>
          <a:ext cx="3876650" cy="2321820"/>
        </p:xfrm>
        <a:graphic>
          <a:graphicData uri="http://schemas.openxmlformats.org/drawingml/2006/table">
            <a:tbl>
              <a:tblPr firstRow="1" bandRow="1">
                <a:noFill/>
                <a:tableStyleId>{0C176ACE-3FD7-4E53-8975-4324E7A89EA4}</a:tableStyleId>
              </a:tblPr>
              <a:tblGrid>
                <a:gridCol w="1304450">
                  <a:extLst>
                    <a:ext uri="{9D8B030D-6E8A-4147-A177-3AD203B41FA5}">
                      <a16:colId xmlns:a16="http://schemas.microsoft.com/office/drawing/2014/main" val="20000"/>
                    </a:ext>
                  </a:extLst>
                </a:gridCol>
                <a:gridCol w="2572200">
                  <a:extLst>
                    <a:ext uri="{9D8B030D-6E8A-4147-A177-3AD203B41FA5}">
                      <a16:colId xmlns:a16="http://schemas.microsoft.com/office/drawing/2014/main" val="20001"/>
                    </a:ext>
                  </a:extLst>
                </a:gridCol>
              </a:tblGrid>
              <a:tr h="416700">
                <a:tc gridSpan="2">
                  <a:txBody>
                    <a:bodyPr/>
                    <a:lstStyle/>
                    <a:p>
                      <a:pPr marL="0" marR="0" lvl="0" indent="0" algn="ctr" rtl="0">
                        <a:spcBef>
                          <a:spcPts val="0"/>
                        </a:spcBef>
                        <a:spcAft>
                          <a:spcPts val="0"/>
                        </a:spcAft>
                        <a:buNone/>
                      </a:pPr>
                      <a:r>
                        <a:rPr lang="en" sz="1400" b="1">
                          <a:latin typeface="Helvetica Neue"/>
                          <a:ea typeface="Helvetica Neue"/>
                          <a:cs typeface="Helvetica Neue"/>
                          <a:sym typeface="Helvetica Neue"/>
                        </a:rPr>
                        <a:t>Relational Operators (for numerical values)</a:t>
                      </a:r>
                      <a:endParaRPr sz="1100"/>
                    </a:p>
                  </a:txBody>
                  <a:tcPr marL="68600" marR="68600" marT="34300" marB="34300" anchor="ctr">
                    <a:solidFill>
                      <a:schemeClr val="lt1"/>
                    </a:solidFill>
                  </a:tcPr>
                </a:tc>
                <a:tc hMerge="1">
                  <a:txBody>
                    <a:bodyPr/>
                    <a:lstStyle/>
                    <a:p>
                      <a:endParaRPr lang="en-US"/>
                    </a:p>
                  </a:txBody>
                  <a:tcPr/>
                </a:tc>
                <a:extLst>
                  <a:ext uri="{0D108BD9-81ED-4DB2-BD59-A6C34878D82A}">
                    <a16:rowId xmlns:a16="http://schemas.microsoft.com/office/drawing/2014/main" val="10000"/>
                  </a:ext>
                </a:extLst>
              </a:tr>
              <a:tr h="278125">
                <a:tc>
                  <a:txBody>
                    <a:bodyPr/>
                    <a:lstStyle/>
                    <a:p>
                      <a:pPr marL="0" marR="0" lvl="0" indent="0" algn="l" rtl="0">
                        <a:spcBef>
                          <a:spcPts val="0"/>
                        </a:spcBef>
                        <a:spcAft>
                          <a:spcPts val="0"/>
                        </a:spcAft>
                        <a:buNone/>
                      </a:pPr>
                      <a:r>
                        <a:rPr lang="en" sz="1400" b="1">
                          <a:latin typeface="Helvetica Neue"/>
                          <a:ea typeface="Helvetica Neue"/>
                          <a:cs typeface="Helvetica Neue"/>
                          <a:sym typeface="Helvetica Neue"/>
                        </a:rPr>
                        <a:t>x == y</a:t>
                      </a:r>
                      <a:endParaRPr sz="1100"/>
                    </a:p>
                  </a:txBody>
                  <a:tcPr marL="68600" marR="68600" marT="34300" marB="34300">
                    <a:solidFill>
                      <a:schemeClr val="lt1"/>
                    </a:solidFill>
                  </a:tcPr>
                </a:tc>
                <a:tc>
                  <a:txBody>
                    <a:bodyPr/>
                    <a:lstStyle/>
                    <a:p>
                      <a:pPr marL="0" marR="0" lvl="0" indent="0" algn="l" rtl="0">
                        <a:spcBef>
                          <a:spcPts val="0"/>
                        </a:spcBef>
                        <a:spcAft>
                          <a:spcPts val="0"/>
                        </a:spcAft>
                        <a:buNone/>
                      </a:pPr>
                      <a:r>
                        <a:rPr lang="en" sz="1400">
                          <a:latin typeface="Helvetica Neue"/>
                          <a:ea typeface="Helvetica Neue"/>
                          <a:cs typeface="Helvetica Neue"/>
                          <a:sym typeface="Helvetica Neue"/>
                        </a:rPr>
                        <a:t>Is x equal to y?</a:t>
                      </a:r>
                      <a:endParaRPr sz="1100"/>
                    </a:p>
                  </a:txBody>
                  <a:tcPr marL="68600" marR="68600" marT="34300" marB="34300">
                    <a:solidFill>
                      <a:schemeClr val="lt1"/>
                    </a:solidFill>
                  </a:tcPr>
                </a:tc>
                <a:extLst>
                  <a:ext uri="{0D108BD9-81ED-4DB2-BD59-A6C34878D82A}">
                    <a16:rowId xmlns:a16="http://schemas.microsoft.com/office/drawing/2014/main" val="10001"/>
                  </a:ext>
                </a:extLst>
              </a:tr>
              <a:tr h="278125">
                <a:tc>
                  <a:txBody>
                    <a:bodyPr/>
                    <a:lstStyle/>
                    <a:p>
                      <a:pPr marL="0" marR="0" lvl="0" indent="0" algn="l" rtl="0">
                        <a:spcBef>
                          <a:spcPts val="0"/>
                        </a:spcBef>
                        <a:spcAft>
                          <a:spcPts val="0"/>
                        </a:spcAft>
                        <a:buNone/>
                      </a:pPr>
                      <a:r>
                        <a:rPr lang="en" sz="1400" b="1">
                          <a:latin typeface="Helvetica Neue"/>
                          <a:ea typeface="Helvetica Neue"/>
                          <a:cs typeface="Helvetica Neue"/>
                          <a:sym typeface="Helvetica Neue"/>
                        </a:rPr>
                        <a:t>x ≠ y (x != y)</a:t>
                      </a:r>
                      <a:endParaRPr sz="1100"/>
                    </a:p>
                  </a:txBody>
                  <a:tcPr marL="68600" marR="68600" marT="34300" marB="34300">
                    <a:solidFill>
                      <a:schemeClr val="lt1"/>
                    </a:solidFill>
                  </a:tcPr>
                </a:tc>
                <a:tc>
                  <a:txBody>
                    <a:bodyPr/>
                    <a:lstStyle/>
                    <a:p>
                      <a:pPr marL="0" marR="0" lvl="0" indent="0" algn="l" rtl="0">
                        <a:spcBef>
                          <a:spcPts val="0"/>
                        </a:spcBef>
                        <a:spcAft>
                          <a:spcPts val="0"/>
                        </a:spcAft>
                        <a:buNone/>
                      </a:pPr>
                      <a:r>
                        <a:rPr lang="en" sz="1400">
                          <a:latin typeface="Helvetica Neue"/>
                          <a:ea typeface="Helvetica Neue"/>
                          <a:cs typeface="Helvetica Neue"/>
                          <a:sym typeface="Helvetica Neue"/>
                        </a:rPr>
                        <a:t>Is x not equal to y?</a:t>
                      </a:r>
                      <a:endParaRPr sz="1100"/>
                    </a:p>
                  </a:txBody>
                  <a:tcPr marL="68600" marR="68600" marT="34300" marB="34300">
                    <a:solidFill>
                      <a:schemeClr val="lt1"/>
                    </a:solidFill>
                  </a:tcPr>
                </a:tc>
                <a:extLst>
                  <a:ext uri="{0D108BD9-81ED-4DB2-BD59-A6C34878D82A}">
                    <a16:rowId xmlns:a16="http://schemas.microsoft.com/office/drawing/2014/main" val="10002"/>
                  </a:ext>
                </a:extLst>
              </a:tr>
              <a:tr h="278125">
                <a:tc>
                  <a:txBody>
                    <a:bodyPr/>
                    <a:lstStyle/>
                    <a:p>
                      <a:pPr marL="0" marR="0" lvl="0" indent="0" algn="l" rtl="0">
                        <a:spcBef>
                          <a:spcPts val="0"/>
                        </a:spcBef>
                        <a:spcAft>
                          <a:spcPts val="0"/>
                        </a:spcAft>
                        <a:buNone/>
                      </a:pPr>
                      <a:r>
                        <a:rPr lang="en" sz="1400" b="1">
                          <a:latin typeface="Helvetica Neue"/>
                          <a:ea typeface="Helvetica Neue"/>
                          <a:cs typeface="Helvetica Neue"/>
                          <a:sym typeface="Helvetica Neue"/>
                        </a:rPr>
                        <a:t>x &lt; y</a:t>
                      </a:r>
                      <a:endParaRPr sz="1100"/>
                    </a:p>
                  </a:txBody>
                  <a:tcPr marL="68600" marR="68600" marT="34300" marB="34300">
                    <a:solidFill>
                      <a:schemeClr val="lt1"/>
                    </a:solidFill>
                  </a:tcPr>
                </a:tc>
                <a:tc>
                  <a:txBody>
                    <a:bodyPr/>
                    <a:lstStyle/>
                    <a:p>
                      <a:pPr marL="0" marR="0" lvl="0" indent="0" algn="l" rtl="0">
                        <a:spcBef>
                          <a:spcPts val="0"/>
                        </a:spcBef>
                        <a:spcAft>
                          <a:spcPts val="0"/>
                        </a:spcAft>
                        <a:buNone/>
                      </a:pPr>
                      <a:r>
                        <a:rPr lang="en" sz="1400">
                          <a:latin typeface="Helvetica Neue"/>
                          <a:ea typeface="Helvetica Neue"/>
                          <a:cs typeface="Helvetica Neue"/>
                          <a:sym typeface="Helvetica Neue"/>
                        </a:rPr>
                        <a:t>Is x  less than y?</a:t>
                      </a:r>
                      <a:endParaRPr sz="1100"/>
                    </a:p>
                  </a:txBody>
                  <a:tcPr marL="68600" marR="68600" marT="34300" marB="34300">
                    <a:solidFill>
                      <a:schemeClr val="lt1"/>
                    </a:solidFill>
                  </a:tcPr>
                </a:tc>
                <a:extLst>
                  <a:ext uri="{0D108BD9-81ED-4DB2-BD59-A6C34878D82A}">
                    <a16:rowId xmlns:a16="http://schemas.microsoft.com/office/drawing/2014/main" val="10003"/>
                  </a:ext>
                </a:extLst>
              </a:tr>
              <a:tr h="278125">
                <a:tc>
                  <a:txBody>
                    <a:bodyPr/>
                    <a:lstStyle/>
                    <a:p>
                      <a:pPr marL="0" marR="0" lvl="0" indent="0" algn="l" rtl="0">
                        <a:spcBef>
                          <a:spcPts val="0"/>
                        </a:spcBef>
                        <a:spcAft>
                          <a:spcPts val="0"/>
                        </a:spcAft>
                        <a:buNone/>
                      </a:pPr>
                      <a:r>
                        <a:rPr lang="en" sz="1400" b="1">
                          <a:latin typeface="Helvetica Neue"/>
                          <a:ea typeface="Helvetica Neue"/>
                          <a:cs typeface="Helvetica Neue"/>
                          <a:sym typeface="Helvetica Neue"/>
                        </a:rPr>
                        <a:t>x &gt; y</a:t>
                      </a:r>
                      <a:endParaRPr sz="1100"/>
                    </a:p>
                  </a:txBody>
                  <a:tcPr marL="68600" marR="68600" marT="34300" marB="34300">
                    <a:solidFill>
                      <a:schemeClr val="lt1"/>
                    </a:solidFill>
                  </a:tcPr>
                </a:tc>
                <a:tc>
                  <a:txBody>
                    <a:bodyPr/>
                    <a:lstStyle/>
                    <a:p>
                      <a:pPr marL="0" marR="0" lvl="0" indent="0" algn="l" rtl="0">
                        <a:spcBef>
                          <a:spcPts val="0"/>
                        </a:spcBef>
                        <a:spcAft>
                          <a:spcPts val="0"/>
                        </a:spcAft>
                        <a:buNone/>
                      </a:pPr>
                      <a:r>
                        <a:rPr lang="en" sz="1400">
                          <a:latin typeface="Helvetica Neue"/>
                          <a:ea typeface="Helvetica Neue"/>
                          <a:cs typeface="Helvetica Neue"/>
                          <a:sym typeface="Helvetica Neue"/>
                        </a:rPr>
                        <a:t>Is x greater than y?</a:t>
                      </a:r>
                      <a:endParaRPr sz="1100"/>
                    </a:p>
                  </a:txBody>
                  <a:tcPr marL="68600" marR="68600" marT="34300" marB="34300">
                    <a:solidFill>
                      <a:schemeClr val="lt1"/>
                    </a:solidFill>
                  </a:tcPr>
                </a:tc>
                <a:extLst>
                  <a:ext uri="{0D108BD9-81ED-4DB2-BD59-A6C34878D82A}">
                    <a16:rowId xmlns:a16="http://schemas.microsoft.com/office/drawing/2014/main" val="10004"/>
                  </a:ext>
                </a:extLst>
              </a:tr>
              <a:tr h="278125">
                <a:tc>
                  <a:txBody>
                    <a:bodyPr/>
                    <a:lstStyle/>
                    <a:p>
                      <a:pPr marL="0" marR="0" lvl="0" indent="0" algn="l" rtl="0">
                        <a:spcBef>
                          <a:spcPts val="0"/>
                        </a:spcBef>
                        <a:spcAft>
                          <a:spcPts val="0"/>
                        </a:spcAft>
                        <a:buNone/>
                      </a:pPr>
                      <a:r>
                        <a:rPr lang="en" sz="1400" b="1">
                          <a:latin typeface="Helvetica Neue"/>
                          <a:ea typeface="Helvetica Neue"/>
                          <a:cs typeface="Helvetica Neue"/>
                          <a:sym typeface="Helvetica Neue"/>
                        </a:rPr>
                        <a:t>x ≤ y (x &lt;= y)</a:t>
                      </a:r>
                      <a:endParaRPr sz="1100"/>
                    </a:p>
                  </a:txBody>
                  <a:tcPr marL="68600" marR="68600" marT="34300" marB="34300">
                    <a:solidFill>
                      <a:schemeClr val="lt1"/>
                    </a:solidFill>
                  </a:tcPr>
                </a:tc>
                <a:tc>
                  <a:txBody>
                    <a:bodyPr/>
                    <a:lstStyle/>
                    <a:p>
                      <a:pPr marL="0" marR="0" lvl="0" indent="0" algn="l" rtl="0">
                        <a:spcBef>
                          <a:spcPts val="0"/>
                        </a:spcBef>
                        <a:spcAft>
                          <a:spcPts val="0"/>
                        </a:spcAft>
                        <a:buNone/>
                      </a:pPr>
                      <a:r>
                        <a:rPr lang="en" sz="1400">
                          <a:latin typeface="Helvetica Neue"/>
                          <a:ea typeface="Helvetica Neue"/>
                          <a:cs typeface="Helvetica Neue"/>
                          <a:sym typeface="Helvetica Neue"/>
                        </a:rPr>
                        <a:t>Is x less than or equal to y?</a:t>
                      </a:r>
                      <a:endParaRPr sz="1100"/>
                    </a:p>
                  </a:txBody>
                  <a:tcPr marL="68600" marR="68600" marT="34300" marB="34300">
                    <a:solidFill>
                      <a:schemeClr val="lt1"/>
                    </a:solidFill>
                  </a:tcPr>
                </a:tc>
                <a:extLst>
                  <a:ext uri="{0D108BD9-81ED-4DB2-BD59-A6C34878D82A}">
                    <a16:rowId xmlns:a16="http://schemas.microsoft.com/office/drawing/2014/main" val="10005"/>
                  </a:ext>
                </a:extLst>
              </a:tr>
              <a:tr h="278125">
                <a:tc>
                  <a:txBody>
                    <a:bodyPr/>
                    <a:lstStyle/>
                    <a:p>
                      <a:pPr marL="0" marR="0" lvl="0" indent="0" algn="l" rtl="0">
                        <a:spcBef>
                          <a:spcPts val="0"/>
                        </a:spcBef>
                        <a:spcAft>
                          <a:spcPts val="0"/>
                        </a:spcAft>
                        <a:buNone/>
                      </a:pPr>
                      <a:r>
                        <a:rPr lang="en" sz="1400" b="1">
                          <a:latin typeface="Helvetica Neue"/>
                          <a:ea typeface="Helvetica Neue"/>
                          <a:cs typeface="Helvetica Neue"/>
                          <a:sym typeface="Helvetica Neue"/>
                        </a:rPr>
                        <a:t>x ≥ y (x &gt;= y)</a:t>
                      </a:r>
                      <a:endParaRPr sz="1100"/>
                    </a:p>
                  </a:txBody>
                  <a:tcPr marL="68600" marR="68600" marT="34300" marB="34300">
                    <a:solidFill>
                      <a:schemeClr val="lt1"/>
                    </a:solidFill>
                  </a:tcPr>
                </a:tc>
                <a:tc>
                  <a:txBody>
                    <a:bodyPr/>
                    <a:lstStyle/>
                    <a:p>
                      <a:pPr marL="0" marR="0" lvl="0" indent="0" algn="l" rtl="0">
                        <a:spcBef>
                          <a:spcPts val="0"/>
                        </a:spcBef>
                        <a:spcAft>
                          <a:spcPts val="0"/>
                        </a:spcAft>
                        <a:buNone/>
                      </a:pPr>
                      <a:r>
                        <a:rPr lang="en" sz="1400">
                          <a:latin typeface="Helvetica Neue"/>
                          <a:ea typeface="Helvetica Neue"/>
                          <a:cs typeface="Helvetica Neue"/>
                          <a:sym typeface="Helvetica Neue"/>
                        </a:rPr>
                        <a:t>Is x  greater than or equal to y?</a:t>
                      </a:r>
                      <a:endParaRPr sz="1100"/>
                    </a:p>
                  </a:txBody>
                  <a:tcPr marL="68600" marR="68600" marT="34300" marB="34300">
                    <a:solidFill>
                      <a:schemeClr val="lt1"/>
                    </a:solidFill>
                  </a:tcPr>
                </a:tc>
                <a:extLst>
                  <a:ext uri="{0D108BD9-81ED-4DB2-BD59-A6C34878D82A}">
                    <a16:rowId xmlns:a16="http://schemas.microsoft.com/office/drawing/2014/main" val="10006"/>
                  </a:ext>
                </a:extLst>
              </a:tr>
            </a:tbl>
          </a:graphicData>
        </a:graphic>
      </p:graphicFrame>
      <p:sp>
        <p:nvSpPr>
          <p:cNvPr id="596" name="Google Shape;596;p81"/>
          <p:cNvSpPr txBox="1">
            <a:spLocks noGrp="1"/>
          </p:cNvSpPr>
          <p:nvPr>
            <p:ph type="body" idx="1"/>
          </p:nvPr>
        </p:nvSpPr>
        <p:spPr>
          <a:xfrm>
            <a:off x="673894" y="1234679"/>
            <a:ext cx="4058973" cy="3504009"/>
          </a:xfrm>
          <a:prstGeom prst="rect">
            <a:avLst/>
          </a:prstGeom>
          <a:noFill/>
          <a:ln>
            <a:noFill/>
          </a:ln>
        </p:spPr>
        <p:txBody>
          <a:bodyPr spcFirstLastPara="1" wrap="square" lIns="68575" tIns="34275" rIns="68575" bIns="34275" anchor="t" anchorCtr="0">
            <a:noAutofit/>
          </a:bodyPr>
          <a:lstStyle/>
          <a:p>
            <a:pPr marL="0" lvl="0" indent="0" algn="l" rtl="0">
              <a:lnSpc>
                <a:spcPct val="150000"/>
              </a:lnSpc>
              <a:spcBef>
                <a:spcPts val="0"/>
              </a:spcBef>
              <a:spcAft>
                <a:spcPts val="0"/>
              </a:spcAft>
              <a:buClr>
                <a:schemeClr val="dk1"/>
              </a:buClr>
              <a:buSzPts val="1500"/>
              <a:buNone/>
            </a:pPr>
            <a:r>
              <a:rPr lang="en" sz="1500"/>
              <a:t>Conditional statements require logical operations. Logical operations should result in a </a:t>
            </a:r>
            <a:r>
              <a:rPr lang="en" sz="1500" b="1"/>
              <a:t>Boolean value</a:t>
            </a:r>
            <a:r>
              <a:rPr lang="en" sz="1500"/>
              <a:t>:</a:t>
            </a:r>
            <a:endParaRPr sz="1100"/>
          </a:p>
          <a:p>
            <a:pPr marL="596900" lvl="1" indent="-247650" algn="l" rtl="0">
              <a:lnSpc>
                <a:spcPct val="150000"/>
              </a:lnSpc>
              <a:spcBef>
                <a:spcPts val="400"/>
              </a:spcBef>
              <a:spcAft>
                <a:spcPts val="0"/>
              </a:spcAft>
              <a:buClr>
                <a:schemeClr val="dk1"/>
              </a:buClr>
              <a:buSzPts val="1500"/>
              <a:buChar char="•"/>
            </a:pPr>
            <a:r>
              <a:rPr lang="en" sz="1500" b="1"/>
              <a:t>TRUE</a:t>
            </a:r>
            <a:r>
              <a:rPr lang="en" sz="1500"/>
              <a:t>, i.e. ‘yes’</a:t>
            </a:r>
            <a:endParaRPr sz="1100"/>
          </a:p>
          <a:p>
            <a:pPr marL="596900" lvl="1" indent="-247650" algn="l" rtl="0">
              <a:lnSpc>
                <a:spcPct val="150000"/>
              </a:lnSpc>
              <a:spcBef>
                <a:spcPts val="400"/>
              </a:spcBef>
              <a:spcAft>
                <a:spcPts val="0"/>
              </a:spcAft>
              <a:buClr>
                <a:schemeClr val="dk1"/>
              </a:buClr>
              <a:buSzPts val="1500"/>
              <a:buChar char="•"/>
            </a:pPr>
            <a:r>
              <a:rPr lang="en" sz="1500" b="1"/>
              <a:t>FALSE</a:t>
            </a:r>
            <a:r>
              <a:rPr lang="en" sz="1500"/>
              <a:t>, i.e. ‘no’</a:t>
            </a:r>
            <a:endParaRPr sz="1500"/>
          </a:p>
          <a:p>
            <a:pPr marL="0" lvl="0" indent="0" algn="l" rtl="0">
              <a:lnSpc>
                <a:spcPct val="150000"/>
              </a:lnSpc>
              <a:spcBef>
                <a:spcPts val="800"/>
              </a:spcBef>
              <a:spcAft>
                <a:spcPts val="0"/>
              </a:spcAft>
              <a:buClr>
                <a:schemeClr val="dk1"/>
              </a:buClr>
              <a:buSzPts val="1500"/>
              <a:buNone/>
            </a:pPr>
            <a:r>
              <a:rPr lang="en" sz="1500"/>
              <a:t>Programming languages have different rules for how they interpret non-Boolean values</a:t>
            </a:r>
            <a:endParaRPr sz="1100"/>
          </a:p>
          <a:p>
            <a:pPr marL="596900" lvl="1" indent="-247650" algn="l" rtl="0">
              <a:lnSpc>
                <a:spcPct val="150000"/>
              </a:lnSpc>
              <a:spcBef>
                <a:spcPts val="400"/>
              </a:spcBef>
              <a:spcAft>
                <a:spcPts val="0"/>
              </a:spcAft>
              <a:buClr>
                <a:schemeClr val="dk1"/>
              </a:buClr>
              <a:buSzPts val="1500"/>
              <a:buChar char="•"/>
            </a:pPr>
            <a:r>
              <a:rPr lang="en" sz="1500"/>
              <a:t>e.g. R and Python interpret 0 as FALSE and any non-zero number as TRUE</a:t>
            </a:r>
            <a:endParaRPr sz="1100"/>
          </a:p>
          <a:p>
            <a:pPr marL="596900" lvl="1" indent="-152400" algn="l" rtl="0">
              <a:lnSpc>
                <a:spcPct val="150000"/>
              </a:lnSpc>
              <a:spcBef>
                <a:spcPts val="400"/>
              </a:spcBef>
              <a:spcAft>
                <a:spcPts val="0"/>
              </a:spcAft>
              <a:buClr>
                <a:schemeClr val="dk1"/>
              </a:buClr>
              <a:buSzPts val="1500"/>
              <a:buNone/>
            </a:pPr>
            <a:endParaRPr sz="1500"/>
          </a:p>
        </p:txBody>
      </p:sp>
      <p:sp>
        <p:nvSpPr>
          <p:cNvPr id="597" name="Google Shape;597;p81"/>
          <p:cNvSpPr txBox="1">
            <a:spLocks noGrp="1"/>
          </p:cNvSpPr>
          <p:nvPr>
            <p:ph type="title"/>
          </p:nvPr>
        </p:nvSpPr>
        <p:spPr>
          <a:xfrm>
            <a:off x="3566160" y="273844"/>
            <a:ext cx="5079378" cy="669821"/>
          </a:xfrm>
          <a:prstGeom prst="rect">
            <a:avLst/>
          </a:prstGeom>
          <a:noFill/>
          <a:ln>
            <a:noFill/>
          </a:ln>
        </p:spPr>
        <p:txBody>
          <a:bodyPr spcFirstLastPara="1" wrap="square" lIns="0" tIns="0" rIns="0" bIns="0" anchor="ctr" anchorCtr="0">
            <a:noAutofit/>
          </a:bodyPr>
          <a:lstStyle/>
          <a:p>
            <a:pPr marL="12700" marR="0" lvl="0" indent="0" algn="r" rtl="0">
              <a:lnSpc>
                <a:spcPct val="90000"/>
              </a:lnSpc>
              <a:spcBef>
                <a:spcPts val="0"/>
              </a:spcBef>
              <a:spcAft>
                <a:spcPts val="0"/>
              </a:spcAft>
              <a:buClr>
                <a:srgbClr val="002060"/>
              </a:buClr>
              <a:buSzPts val="1500"/>
              <a:buFont typeface="Open Sans"/>
              <a:buNone/>
            </a:pPr>
            <a:r>
              <a:rPr lang="en" sz="1500" b="1" i="0" u="none" strike="noStrike" cap="none">
                <a:solidFill>
                  <a:srgbClr val="002060"/>
                </a:solidFill>
                <a:latin typeface="Open Sans"/>
                <a:ea typeface="Open Sans"/>
                <a:cs typeface="Open Sans"/>
                <a:sym typeface="Open Sans"/>
              </a:rPr>
              <a:t>Programming Elements </a:t>
            </a:r>
            <a:br>
              <a:rPr lang="en" sz="1500" b="1" i="0" u="none" strike="noStrike" cap="none">
                <a:solidFill>
                  <a:srgbClr val="002060"/>
                </a:solidFill>
                <a:latin typeface="Open Sans"/>
                <a:ea typeface="Open Sans"/>
                <a:cs typeface="Open Sans"/>
                <a:sym typeface="Open Sans"/>
              </a:rPr>
            </a:br>
            <a:r>
              <a:rPr lang="en" sz="1500" b="1" i="0" u="none" strike="noStrike" cap="none">
                <a:solidFill>
                  <a:srgbClr val="2E75B5"/>
                </a:solidFill>
                <a:latin typeface="Open Sans"/>
                <a:ea typeface="Open Sans"/>
                <a:cs typeface="Open Sans"/>
                <a:sym typeface="Open Sans"/>
              </a:rPr>
              <a:t>Conditional Statements</a:t>
            </a:r>
            <a:endParaRPr sz="11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82"/>
          <p:cNvSpPr/>
          <p:nvPr/>
        </p:nvSpPr>
        <p:spPr>
          <a:xfrm>
            <a:off x="237668" y="1977629"/>
            <a:ext cx="8668663" cy="1620000"/>
          </a:xfrm>
          <a:prstGeom prst="rect">
            <a:avLst/>
          </a:prstGeom>
          <a:solidFill>
            <a:schemeClr val="lt1"/>
          </a:solidFill>
          <a:ln w="12700" cap="flat" cmpd="sng">
            <a:solidFill>
              <a:srgbClr val="1F744B"/>
            </a:solidFill>
            <a:prstDash val="solid"/>
            <a:miter lim="800000"/>
            <a:headEnd type="none" w="sm" len="sm"/>
            <a:tailEnd type="none" w="sm" len="sm"/>
          </a:ln>
        </p:spPr>
        <p:txBody>
          <a:bodyPr spcFirstLastPara="1" wrap="square" lIns="54000" tIns="27000" rIns="68575" bIns="34275" anchor="ctr" anchorCtr="0">
            <a:noAutofit/>
          </a:bodyPr>
          <a:lstStyle/>
          <a:p>
            <a:pPr marL="0" marR="0" lvl="0" indent="0" algn="l" rtl="0">
              <a:lnSpc>
                <a:spcPct val="150000"/>
              </a:lnSpc>
              <a:spcBef>
                <a:spcPts val="0"/>
              </a:spcBef>
              <a:spcAft>
                <a:spcPts val="0"/>
              </a:spcAft>
              <a:buNone/>
            </a:pPr>
            <a:r>
              <a:rPr lang="en" sz="1800" b="1">
                <a:solidFill>
                  <a:srgbClr val="1F744B"/>
                </a:solidFill>
                <a:latin typeface="Helvetica Neue"/>
                <a:ea typeface="Helvetica Neue"/>
                <a:cs typeface="Helvetica Neue"/>
                <a:sym typeface="Helvetica Neue"/>
              </a:rPr>
              <a:t>Exercise 3</a:t>
            </a:r>
            <a:endParaRPr sz="1100"/>
          </a:p>
          <a:p>
            <a:pPr marL="0" marR="0" lvl="0" indent="0" algn="l" rtl="0">
              <a:lnSpc>
                <a:spcPct val="150000"/>
              </a:lnSpc>
              <a:spcBef>
                <a:spcPts val="0"/>
              </a:spcBef>
              <a:spcAft>
                <a:spcPts val="0"/>
              </a:spcAft>
              <a:buNone/>
            </a:pPr>
            <a:r>
              <a:rPr lang="en" sz="1800">
                <a:solidFill>
                  <a:srgbClr val="121504"/>
                </a:solidFill>
                <a:latin typeface="Helvetica Neue"/>
                <a:ea typeface="Helvetica Neue"/>
                <a:cs typeface="Helvetica Neue"/>
                <a:sym typeface="Helvetica Neue"/>
              </a:rPr>
              <a:t>Design an algorithm as a flowchart that takes three numbers as input and prints the largest of them.</a:t>
            </a:r>
            <a:endParaRPr sz="1100"/>
          </a:p>
        </p:txBody>
      </p:sp>
      <p:sp>
        <p:nvSpPr>
          <p:cNvPr id="604" name="Google Shape;604;p82"/>
          <p:cNvSpPr txBox="1">
            <a:spLocks noGrp="1"/>
          </p:cNvSpPr>
          <p:nvPr>
            <p:ph type="title"/>
          </p:nvPr>
        </p:nvSpPr>
        <p:spPr>
          <a:xfrm>
            <a:off x="3566160" y="273844"/>
            <a:ext cx="5079378" cy="669821"/>
          </a:xfrm>
          <a:prstGeom prst="rect">
            <a:avLst/>
          </a:prstGeom>
          <a:noFill/>
          <a:ln>
            <a:noFill/>
          </a:ln>
        </p:spPr>
        <p:txBody>
          <a:bodyPr spcFirstLastPara="1" wrap="square" lIns="0" tIns="0" rIns="0" bIns="0" anchor="ctr" anchorCtr="0">
            <a:noAutofit/>
          </a:bodyPr>
          <a:lstStyle/>
          <a:p>
            <a:pPr marL="12700" marR="0" lvl="0" indent="0" algn="r" rtl="0">
              <a:lnSpc>
                <a:spcPct val="90000"/>
              </a:lnSpc>
              <a:spcBef>
                <a:spcPts val="0"/>
              </a:spcBef>
              <a:spcAft>
                <a:spcPts val="0"/>
              </a:spcAft>
              <a:buClr>
                <a:srgbClr val="002060"/>
              </a:buClr>
              <a:buSzPts val="1500"/>
              <a:buFont typeface="Open Sans"/>
              <a:buNone/>
            </a:pPr>
            <a:r>
              <a:rPr lang="en" sz="1500" b="1" i="0" u="none" strike="noStrike" cap="none">
                <a:solidFill>
                  <a:srgbClr val="002060"/>
                </a:solidFill>
                <a:latin typeface="Open Sans"/>
                <a:ea typeface="Open Sans"/>
                <a:cs typeface="Open Sans"/>
                <a:sym typeface="Open Sans"/>
              </a:rPr>
              <a:t>Programming Elements </a:t>
            </a:r>
            <a:br>
              <a:rPr lang="en" sz="1500" b="1" i="0" u="none" strike="noStrike" cap="none">
                <a:solidFill>
                  <a:srgbClr val="002060"/>
                </a:solidFill>
                <a:latin typeface="Open Sans"/>
                <a:ea typeface="Open Sans"/>
                <a:cs typeface="Open Sans"/>
                <a:sym typeface="Open Sans"/>
              </a:rPr>
            </a:br>
            <a:r>
              <a:rPr lang="en" sz="1500" b="1" i="0" u="none" strike="noStrike" cap="none">
                <a:solidFill>
                  <a:srgbClr val="2E75B5"/>
                </a:solidFill>
                <a:latin typeface="Open Sans"/>
                <a:ea typeface="Open Sans"/>
                <a:cs typeface="Open Sans"/>
                <a:sym typeface="Open Sans"/>
              </a:rPr>
              <a:t>Conditional Statements</a:t>
            </a:r>
            <a:endParaRPr sz="11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grpSp>
        <p:nvGrpSpPr>
          <p:cNvPr id="609" name="Google Shape;609;p83"/>
          <p:cNvGrpSpPr/>
          <p:nvPr/>
        </p:nvGrpSpPr>
        <p:grpSpPr>
          <a:xfrm>
            <a:off x="3088767" y="1356496"/>
            <a:ext cx="4356023" cy="3573969"/>
            <a:chOff x="2955600" y="1989285"/>
            <a:chExt cx="5808030" cy="4765292"/>
          </a:xfrm>
        </p:grpSpPr>
        <p:sp>
          <p:nvSpPr>
            <p:cNvPr id="610" name="Google Shape;610;p83"/>
            <p:cNvSpPr/>
            <p:nvPr/>
          </p:nvSpPr>
          <p:spPr>
            <a:xfrm>
              <a:off x="5169580" y="4003520"/>
              <a:ext cx="1362316" cy="736822"/>
            </a:xfrm>
            <a:prstGeom prst="diamond">
              <a:avLst/>
            </a:prstGeom>
            <a:solidFill>
              <a:srgbClr val="1E4E7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chemeClr val="lt1"/>
                  </a:solidFill>
                  <a:latin typeface="Helvetica Neue"/>
                  <a:ea typeface="Helvetica Neue"/>
                  <a:cs typeface="Helvetica Neue"/>
                  <a:sym typeface="Helvetica Neue"/>
                </a:rPr>
                <a:t>A&gt;B</a:t>
              </a:r>
              <a:endParaRPr sz="1100"/>
            </a:p>
          </p:txBody>
        </p:sp>
        <p:sp>
          <p:nvSpPr>
            <p:cNvPr id="611" name="Google Shape;611;p83"/>
            <p:cNvSpPr/>
            <p:nvPr/>
          </p:nvSpPr>
          <p:spPr>
            <a:xfrm>
              <a:off x="4948374" y="2996106"/>
              <a:ext cx="1804729" cy="449943"/>
            </a:xfrm>
            <a:prstGeom prst="parallelogram">
              <a:avLst>
                <a:gd name="adj" fmla="val 25000"/>
              </a:avLst>
            </a:prstGeom>
            <a:solidFill>
              <a:srgbClr val="1E4E7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chemeClr val="lt1"/>
                  </a:solidFill>
                  <a:latin typeface="Helvetica Neue"/>
                  <a:ea typeface="Helvetica Neue"/>
                  <a:cs typeface="Helvetica Neue"/>
                  <a:sym typeface="Helvetica Neue"/>
                </a:rPr>
                <a:t>read A, B, C</a:t>
              </a:r>
              <a:endParaRPr sz="1100"/>
            </a:p>
          </p:txBody>
        </p:sp>
        <p:sp>
          <p:nvSpPr>
            <p:cNvPr id="612" name="Google Shape;612;p83"/>
            <p:cNvSpPr/>
            <p:nvPr/>
          </p:nvSpPr>
          <p:spPr>
            <a:xfrm>
              <a:off x="5136138" y="1989285"/>
              <a:ext cx="1429200" cy="449350"/>
            </a:xfrm>
            <a:prstGeom prst="roundRect">
              <a:avLst>
                <a:gd name="adj" fmla="val 50000"/>
              </a:avLst>
            </a:prstGeom>
            <a:solidFill>
              <a:srgbClr val="1E4E7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chemeClr val="lt1"/>
                  </a:solidFill>
                  <a:latin typeface="Helvetica Neue"/>
                  <a:ea typeface="Helvetica Neue"/>
                  <a:cs typeface="Helvetica Neue"/>
                  <a:sym typeface="Helvetica Neue"/>
                </a:rPr>
                <a:t>start</a:t>
              </a:r>
              <a:endParaRPr sz="1100"/>
            </a:p>
          </p:txBody>
        </p:sp>
        <p:sp>
          <p:nvSpPr>
            <p:cNvPr id="613" name="Google Shape;613;p83"/>
            <p:cNvSpPr/>
            <p:nvPr/>
          </p:nvSpPr>
          <p:spPr>
            <a:xfrm>
              <a:off x="2955600" y="5297812"/>
              <a:ext cx="1519398" cy="449943"/>
            </a:xfrm>
            <a:prstGeom prst="parallelogram">
              <a:avLst>
                <a:gd name="adj" fmla="val 25000"/>
              </a:avLst>
            </a:prstGeom>
            <a:solidFill>
              <a:srgbClr val="1E4E7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chemeClr val="lt1"/>
                  </a:solidFill>
                  <a:latin typeface="Helvetica Neue"/>
                  <a:ea typeface="Helvetica Neue"/>
                  <a:cs typeface="Helvetica Neue"/>
                  <a:sym typeface="Helvetica Neue"/>
                </a:rPr>
                <a:t>print B</a:t>
              </a:r>
              <a:endParaRPr sz="1100"/>
            </a:p>
          </p:txBody>
        </p:sp>
        <p:sp>
          <p:nvSpPr>
            <p:cNvPr id="614" name="Google Shape;614;p83"/>
            <p:cNvSpPr/>
            <p:nvPr/>
          </p:nvSpPr>
          <p:spPr>
            <a:xfrm>
              <a:off x="5136138" y="6305227"/>
              <a:ext cx="1429200" cy="449350"/>
            </a:xfrm>
            <a:prstGeom prst="roundRect">
              <a:avLst>
                <a:gd name="adj" fmla="val 50000"/>
              </a:avLst>
            </a:prstGeom>
            <a:solidFill>
              <a:srgbClr val="1E4E7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chemeClr val="lt1"/>
                  </a:solidFill>
                  <a:latin typeface="Helvetica Neue"/>
                  <a:ea typeface="Helvetica Neue"/>
                  <a:cs typeface="Helvetica Neue"/>
                  <a:sym typeface="Helvetica Neue"/>
                </a:rPr>
                <a:t>stop</a:t>
              </a:r>
              <a:endParaRPr sz="1100"/>
            </a:p>
          </p:txBody>
        </p:sp>
        <p:sp>
          <p:nvSpPr>
            <p:cNvPr id="615" name="Google Shape;615;p83"/>
            <p:cNvSpPr/>
            <p:nvPr/>
          </p:nvSpPr>
          <p:spPr>
            <a:xfrm>
              <a:off x="6946767" y="4003520"/>
              <a:ext cx="1362316" cy="736822"/>
            </a:xfrm>
            <a:prstGeom prst="diamond">
              <a:avLst/>
            </a:prstGeom>
            <a:solidFill>
              <a:srgbClr val="1E4E7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chemeClr val="lt1"/>
                  </a:solidFill>
                  <a:latin typeface="Helvetica Neue"/>
                  <a:ea typeface="Helvetica Neue"/>
                  <a:cs typeface="Helvetica Neue"/>
                  <a:sym typeface="Helvetica Neue"/>
                </a:rPr>
                <a:t>A&gt;C</a:t>
              </a:r>
              <a:endParaRPr sz="1100"/>
            </a:p>
          </p:txBody>
        </p:sp>
        <p:sp>
          <p:nvSpPr>
            <p:cNvPr id="616" name="Google Shape;616;p83"/>
            <p:cNvSpPr/>
            <p:nvPr/>
          </p:nvSpPr>
          <p:spPr>
            <a:xfrm>
              <a:off x="3392394" y="4003520"/>
              <a:ext cx="1362316" cy="736822"/>
            </a:xfrm>
            <a:prstGeom prst="diamond">
              <a:avLst/>
            </a:prstGeom>
            <a:solidFill>
              <a:srgbClr val="1E4E7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chemeClr val="lt1"/>
                  </a:solidFill>
                  <a:latin typeface="Helvetica Neue"/>
                  <a:ea typeface="Helvetica Neue"/>
                  <a:cs typeface="Helvetica Neue"/>
                  <a:sym typeface="Helvetica Neue"/>
                </a:rPr>
                <a:t>B&gt;C</a:t>
              </a:r>
              <a:endParaRPr sz="1100"/>
            </a:p>
          </p:txBody>
        </p:sp>
        <p:sp>
          <p:nvSpPr>
            <p:cNvPr id="617" name="Google Shape;617;p83"/>
            <p:cNvSpPr/>
            <p:nvPr/>
          </p:nvSpPr>
          <p:spPr>
            <a:xfrm>
              <a:off x="5091039" y="5297813"/>
              <a:ext cx="1519398" cy="449943"/>
            </a:xfrm>
            <a:prstGeom prst="parallelogram">
              <a:avLst>
                <a:gd name="adj" fmla="val 25000"/>
              </a:avLst>
            </a:prstGeom>
            <a:solidFill>
              <a:srgbClr val="1E4E7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chemeClr val="lt1"/>
                  </a:solidFill>
                  <a:latin typeface="Helvetica Neue"/>
                  <a:ea typeface="Helvetica Neue"/>
                  <a:cs typeface="Helvetica Neue"/>
                  <a:sym typeface="Helvetica Neue"/>
                </a:rPr>
                <a:t>print C</a:t>
              </a:r>
              <a:endParaRPr sz="1100"/>
            </a:p>
          </p:txBody>
        </p:sp>
        <p:sp>
          <p:nvSpPr>
            <p:cNvPr id="618" name="Google Shape;618;p83"/>
            <p:cNvSpPr/>
            <p:nvPr/>
          </p:nvSpPr>
          <p:spPr>
            <a:xfrm>
              <a:off x="7228800" y="5297812"/>
              <a:ext cx="1519398" cy="449943"/>
            </a:xfrm>
            <a:prstGeom prst="parallelogram">
              <a:avLst>
                <a:gd name="adj" fmla="val 25000"/>
              </a:avLst>
            </a:prstGeom>
            <a:solidFill>
              <a:srgbClr val="1E4E7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chemeClr val="lt1"/>
                  </a:solidFill>
                  <a:latin typeface="Helvetica Neue"/>
                  <a:ea typeface="Helvetica Neue"/>
                  <a:cs typeface="Helvetica Neue"/>
                  <a:sym typeface="Helvetica Neue"/>
                </a:rPr>
                <a:t>print A</a:t>
              </a:r>
              <a:endParaRPr sz="1100"/>
            </a:p>
          </p:txBody>
        </p:sp>
        <p:cxnSp>
          <p:nvCxnSpPr>
            <p:cNvPr id="619" name="Google Shape;619;p83"/>
            <p:cNvCxnSpPr>
              <a:stCxn id="612" idx="2"/>
              <a:endCxn id="611" idx="0"/>
            </p:cNvCxnSpPr>
            <p:nvPr/>
          </p:nvCxnSpPr>
          <p:spPr>
            <a:xfrm>
              <a:off x="5850738" y="2438635"/>
              <a:ext cx="0" cy="5574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620" name="Google Shape;620;p83"/>
            <p:cNvCxnSpPr>
              <a:stCxn id="611" idx="4"/>
              <a:endCxn id="610" idx="0"/>
            </p:cNvCxnSpPr>
            <p:nvPr/>
          </p:nvCxnSpPr>
          <p:spPr>
            <a:xfrm>
              <a:off x="5850738" y="3446049"/>
              <a:ext cx="0" cy="5574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621" name="Google Shape;621;p83"/>
            <p:cNvCxnSpPr>
              <a:stCxn id="610" idx="3"/>
              <a:endCxn id="615" idx="1"/>
            </p:cNvCxnSpPr>
            <p:nvPr/>
          </p:nvCxnSpPr>
          <p:spPr>
            <a:xfrm>
              <a:off x="6531896" y="4371931"/>
              <a:ext cx="414900" cy="0"/>
            </a:xfrm>
            <a:prstGeom prst="straightConnector1">
              <a:avLst/>
            </a:prstGeom>
            <a:noFill/>
            <a:ln w="38100" cap="flat" cmpd="sng">
              <a:solidFill>
                <a:schemeClr val="accent1"/>
              </a:solidFill>
              <a:prstDash val="solid"/>
              <a:miter lim="800000"/>
              <a:headEnd type="none" w="sm" len="sm"/>
              <a:tailEnd type="triangle" w="med" len="med"/>
            </a:ln>
          </p:spPr>
        </p:cxnSp>
        <p:cxnSp>
          <p:nvCxnSpPr>
            <p:cNvPr id="622" name="Google Shape;622;p83"/>
            <p:cNvCxnSpPr>
              <a:stCxn id="610" idx="1"/>
              <a:endCxn id="616" idx="3"/>
            </p:cNvCxnSpPr>
            <p:nvPr/>
          </p:nvCxnSpPr>
          <p:spPr>
            <a:xfrm rot="10800000">
              <a:off x="4754680" y="4371931"/>
              <a:ext cx="414900" cy="0"/>
            </a:xfrm>
            <a:prstGeom prst="straightConnector1">
              <a:avLst/>
            </a:prstGeom>
            <a:noFill/>
            <a:ln w="38100" cap="flat" cmpd="sng">
              <a:solidFill>
                <a:schemeClr val="accent1"/>
              </a:solidFill>
              <a:prstDash val="solid"/>
              <a:miter lim="800000"/>
              <a:headEnd type="none" w="sm" len="sm"/>
              <a:tailEnd type="triangle" w="med" len="med"/>
            </a:ln>
          </p:spPr>
        </p:cxnSp>
        <p:cxnSp>
          <p:nvCxnSpPr>
            <p:cNvPr id="623" name="Google Shape;623;p83"/>
            <p:cNvCxnSpPr>
              <a:stCxn id="617" idx="4"/>
              <a:endCxn id="614" idx="0"/>
            </p:cNvCxnSpPr>
            <p:nvPr/>
          </p:nvCxnSpPr>
          <p:spPr>
            <a:xfrm>
              <a:off x="5850738" y="5747756"/>
              <a:ext cx="0" cy="557400"/>
            </a:xfrm>
            <a:prstGeom prst="straightConnector1">
              <a:avLst/>
            </a:prstGeom>
            <a:noFill/>
            <a:ln w="38100" cap="flat" cmpd="sng">
              <a:solidFill>
                <a:schemeClr val="accent1"/>
              </a:solidFill>
              <a:prstDash val="solid"/>
              <a:miter lim="800000"/>
              <a:headEnd type="none" w="sm" len="sm"/>
              <a:tailEnd type="triangle" w="med" len="med"/>
            </a:ln>
          </p:spPr>
        </p:cxnSp>
        <p:sp>
          <p:nvSpPr>
            <p:cNvPr id="624" name="Google Shape;624;p83"/>
            <p:cNvSpPr txBox="1"/>
            <p:nvPr/>
          </p:nvSpPr>
          <p:spPr>
            <a:xfrm>
              <a:off x="3000600" y="4002024"/>
              <a:ext cx="587020" cy="338554"/>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Helvetica Neue"/>
                  <a:ea typeface="Helvetica Neue"/>
                  <a:cs typeface="Helvetica Neue"/>
                  <a:sym typeface="Helvetica Neue"/>
                </a:rPr>
                <a:t>YES</a:t>
              </a:r>
              <a:endParaRPr sz="1100"/>
            </a:p>
          </p:txBody>
        </p:sp>
        <p:sp>
          <p:nvSpPr>
            <p:cNvPr id="625" name="Google Shape;625;p83"/>
            <p:cNvSpPr txBox="1"/>
            <p:nvPr/>
          </p:nvSpPr>
          <p:spPr>
            <a:xfrm>
              <a:off x="4033582" y="4663203"/>
              <a:ext cx="497252" cy="338554"/>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Helvetica Neue"/>
                  <a:ea typeface="Helvetica Neue"/>
                  <a:cs typeface="Helvetica Neue"/>
                  <a:sym typeface="Helvetica Neue"/>
                </a:rPr>
                <a:t>NO</a:t>
              </a:r>
              <a:endParaRPr sz="1100"/>
            </a:p>
          </p:txBody>
        </p:sp>
        <p:sp>
          <p:nvSpPr>
            <p:cNvPr id="626" name="Google Shape;626;p83"/>
            <p:cNvSpPr txBox="1"/>
            <p:nvPr/>
          </p:nvSpPr>
          <p:spPr>
            <a:xfrm>
              <a:off x="6477400" y="4002369"/>
              <a:ext cx="587020" cy="338554"/>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Helvetica Neue"/>
                  <a:ea typeface="Helvetica Neue"/>
                  <a:cs typeface="Helvetica Neue"/>
                  <a:sym typeface="Helvetica Neue"/>
                </a:rPr>
                <a:t>YES</a:t>
              </a:r>
              <a:endParaRPr sz="1100"/>
            </a:p>
          </p:txBody>
        </p:sp>
        <p:sp>
          <p:nvSpPr>
            <p:cNvPr id="627" name="Google Shape;627;p83"/>
            <p:cNvSpPr txBox="1"/>
            <p:nvPr/>
          </p:nvSpPr>
          <p:spPr>
            <a:xfrm>
              <a:off x="4754709" y="4002369"/>
              <a:ext cx="497252" cy="338554"/>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Helvetica Neue"/>
                  <a:ea typeface="Helvetica Neue"/>
                  <a:cs typeface="Helvetica Neue"/>
                  <a:sym typeface="Helvetica Neue"/>
                </a:rPr>
                <a:t>NO</a:t>
              </a:r>
              <a:endParaRPr sz="1100"/>
            </a:p>
          </p:txBody>
        </p:sp>
        <p:cxnSp>
          <p:nvCxnSpPr>
            <p:cNvPr id="628" name="Google Shape;628;p83"/>
            <p:cNvCxnSpPr>
              <a:stCxn id="615" idx="3"/>
              <a:endCxn id="618" idx="1"/>
            </p:cNvCxnSpPr>
            <p:nvPr/>
          </p:nvCxnSpPr>
          <p:spPr>
            <a:xfrm flipH="1">
              <a:off x="8044783" y="4371931"/>
              <a:ext cx="264300" cy="925800"/>
            </a:xfrm>
            <a:prstGeom prst="bentConnector4">
              <a:avLst>
                <a:gd name="adj1" fmla="val 353391"/>
                <a:gd name="adj2" fmla="val 89403"/>
              </a:avLst>
            </a:prstGeom>
            <a:noFill/>
            <a:ln w="38100" cap="flat" cmpd="sng">
              <a:solidFill>
                <a:schemeClr val="accent1"/>
              </a:solidFill>
              <a:prstDash val="solid"/>
              <a:miter lim="800000"/>
              <a:headEnd type="none" w="sm" len="sm"/>
              <a:tailEnd type="triangle" w="med" len="med"/>
            </a:ln>
          </p:spPr>
        </p:cxnSp>
        <p:sp>
          <p:nvSpPr>
            <p:cNvPr id="629" name="Google Shape;629;p83"/>
            <p:cNvSpPr txBox="1"/>
            <p:nvPr/>
          </p:nvSpPr>
          <p:spPr>
            <a:xfrm>
              <a:off x="8176610" y="4002024"/>
              <a:ext cx="587020" cy="338554"/>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Helvetica Neue"/>
                  <a:ea typeface="Helvetica Neue"/>
                  <a:cs typeface="Helvetica Neue"/>
                  <a:sym typeface="Helvetica Neue"/>
                </a:rPr>
                <a:t>YES</a:t>
              </a:r>
              <a:endParaRPr sz="1100"/>
            </a:p>
          </p:txBody>
        </p:sp>
        <p:sp>
          <p:nvSpPr>
            <p:cNvPr id="630" name="Google Shape;630;p83"/>
            <p:cNvSpPr txBox="1"/>
            <p:nvPr/>
          </p:nvSpPr>
          <p:spPr>
            <a:xfrm>
              <a:off x="7170556" y="4663203"/>
              <a:ext cx="497252" cy="338554"/>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Helvetica Neue"/>
                  <a:ea typeface="Helvetica Neue"/>
                  <a:cs typeface="Helvetica Neue"/>
                  <a:sym typeface="Helvetica Neue"/>
                </a:rPr>
                <a:t>NO</a:t>
              </a:r>
              <a:endParaRPr sz="1100"/>
            </a:p>
          </p:txBody>
        </p:sp>
        <p:cxnSp>
          <p:nvCxnSpPr>
            <p:cNvPr id="631" name="Google Shape;631;p83"/>
            <p:cNvCxnSpPr>
              <a:stCxn id="615" idx="2"/>
              <a:endCxn id="617" idx="1"/>
            </p:cNvCxnSpPr>
            <p:nvPr/>
          </p:nvCxnSpPr>
          <p:spPr>
            <a:xfrm rot="5400000">
              <a:off x="6488825" y="4158642"/>
              <a:ext cx="557400" cy="1720800"/>
            </a:xfrm>
            <a:prstGeom prst="bentConnector3">
              <a:avLst>
                <a:gd name="adj1" fmla="val 82401"/>
              </a:avLst>
            </a:prstGeom>
            <a:noFill/>
            <a:ln w="38100" cap="flat" cmpd="sng">
              <a:solidFill>
                <a:schemeClr val="accent1"/>
              </a:solidFill>
              <a:prstDash val="solid"/>
              <a:miter lim="800000"/>
              <a:headEnd type="none" w="sm" len="sm"/>
              <a:tailEnd type="triangle" w="med" len="med"/>
            </a:ln>
          </p:spPr>
        </p:cxnSp>
        <p:cxnSp>
          <p:nvCxnSpPr>
            <p:cNvPr id="632" name="Google Shape;632;p83"/>
            <p:cNvCxnSpPr>
              <a:stCxn id="616" idx="1"/>
              <a:endCxn id="613" idx="1"/>
            </p:cNvCxnSpPr>
            <p:nvPr/>
          </p:nvCxnSpPr>
          <p:spPr>
            <a:xfrm>
              <a:off x="3392394" y="4371931"/>
              <a:ext cx="379200" cy="925800"/>
            </a:xfrm>
            <a:prstGeom prst="bentConnector4">
              <a:avLst>
                <a:gd name="adj1" fmla="val -366969"/>
                <a:gd name="adj2" fmla="val 89403"/>
              </a:avLst>
            </a:prstGeom>
            <a:noFill/>
            <a:ln w="38100" cap="flat" cmpd="sng">
              <a:solidFill>
                <a:schemeClr val="accent1"/>
              </a:solidFill>
              <a:prstDash val="solid"/>
              <a:miter lim="800000"/>
              <a:headEnd type="none" w="sm" len="sm"/>
              <a:tailEnd type="triangle" w="med" len="med"/>
            </a:ln>
          </p:spPr>
        </p:cxnSp>
        <p:cxnSp>
          <p:nvCxnSpPr>
            <p:cNvPr id="633" name="Google Shape;633;p83"/>
            <p:cNvCxnSpPr>
              <a:stCxn id="616" idx="2"/>
              <a:endCxn id="617" idx="1"/>
            </p:cNvCxnSpPr>
            <p:nvPr/>
          </p:nvCxnSpPr>
          <p:spPr>
            <a:xfrm rot="-5400000" flipH="1">
              <a:off x="4711502" y="4102392"/>
              <a:ext cx="557400" cy="1833300"/>
            </a:xfrm>
            <a:prstGeom prst="bentConnector3">
              <a:avLst>
                <a:gd name="adj1" fmla="val 82401"/>
              </a:avLst>
            </a:prstGeom>
            <a:noFill/>
            <a:ln w="38100" cap="flat" cmpd="sng">
              <a:solidFill>
                <a:schemeClr val="accent1"/>
              </a:solidFill>
              <a:prstDash val="solid"/>
              <a:miter lim="800000"/>
              <a:headEnd type="none" w="sm" len="sm"/>
              <a:tailEnd type="triangle" w="med" len="med"/>
            </a:ln>
          </p:spPr>
        </p:cxnSp>
        <p:cxnSp>
          <p:nvCxnSpPr>
            <p:cNvPr id="634" name="Google Shape;634;p83"/>
            <p:cNvCxnSpPr>
              <a:stCxn id="618" idx="4"/>
              <a:endCxn id="614" idx="0"/>
            </p:cNvCxnSpPr>
            <p:nvPr/>
          </p:nvCxnSpPr>
          <p:spPr>
            <a:xfrm rot="5400000">
              <a:off x="6640899" y="4957555"/>
              <a:ext cx="557400" cy="2137800"/>
            </a:xfrm>
            <a:prstGeom prst="bentConnector3">
              <a:avLst>
                <a:gd name="adj1" fmla="val 82401"/>
              </a:avLst>
            </a:prstGeom>
            <a:noFill/>
            <a:ln w="38100" cap="flat" cmpd="sng">
              <a:solidFill>
                <a:schemeClr val="accent1"/>
              </a:solidFill>
              <a:prstDash val="solid"/>
              <a:miter lim="800000"/>
              <a:headEnd type="none" w="sm" len="sm"/>
              <a:tailEnd type="triangle" w="med" len="med"/>
            </a:ln>
          </p:spPr>
        </p:cxnSp>
        <p:cxnSp>
          <p:nvCxnSpPr>
            <p:cNvPr id="635" name="Google Shape;635;p83"/>
            <p:cNvCxnSpPr>
              <a:stCxn id="613" idx="4"/>
              <a:endCxn id="614" idx="0"/>
            </p:cNvCxnSpPr>
            <p:nvPr/>
          </p:nvCxnSpPr>
          <p:spPr>
            <a:xfrm rot="-5400000" flipH="1">
              <a:off x="4504299" y="4958755"/>
              <a:ext cx="557400" cy="2135400"/>
            </a:xfrm>
            <a:prstGeom prst="bentConnector3">
              <a:avLst>
                <a:gd name="adj1" fmla="val 82401"/>
              </a:avLst>
            </a:prstGeom>
            <a:noFill/>
            <a:ln w="38100" cap="flat" cmpd="sng">
              <a:solidFill>
                <a:schemeClr val="accent1"/>
              </a:solidFill>
              <a:prstDash val="solid"/>
              <a:miter lim="800000"/>
              <a:headEnd type="none" w="sm" len="sm"/>
              <a:tailEnd type="triangle" w="med" len="med"/>
            </a:ln>
          </p:spPr>
        </p:cxnSp>
      </p:grpSp>
      <p:sp>
        <p:nvSpPr>
          <p:cNvPr id="636" name="Google Shape;636;p83"/>
          <p:cNvSpPr txBox="1">
            <a:spLocks noGrp="1"/>
          </p:cNvSpPr>
          <p:nvPr>
            <p:ph type="title"/>
          </p:nvPr>
        </p:nvSpPr>
        <p:spPr>
          <a:xfrm>
            <a:off x="3566160" y="273844"/>
            <a:ext cx="5079378" cy="669821"/>
          </a:xfrm>
          <a:prstGeom prst="rect">
            <a:avLst/>
          </a:prstGeom>
          <a:noFill/>
          <a:ln>
            <a:noFill/>
          </a:ln>
        </p:spPr>
        <p:txBody>
          <a:bodyPr spcFirstLastPara="1" wrap="square" lIns="0" tIns="0" rIns="0" bIns="0" anchor="ctr" anchorCtr="0">
            <a:noAutofit/>
          </a:bodyPr>
          <a:lstStyle/>
          <a:p>
            <a:pPr marL="12700" marR="0" lvl="0" indent="0" algn="r" rtl="0">
              <a:lnSpc>
                <a:spcPct val="90000"/>
              </a:lnSpc>
              <a:spcBef>
                <a:spcPts val="0"/>
              </a:spcBef>
              <a:spcAft>
                <a:spcPts val="0"/>
              </a:spcAft>
              <a:buClr>
                <a:srgbClr val="002060"/>
              </a:buClr>
              <a:buSzPts val="1500"/>
              <a:buFont typeface="Open Sans"/>
              <a:buNone/>
            </a:pPr>
            <a:r>
              <a:rPr lang="en" sz="1500" b="1" i="0" u="none" strike="noStrike" cap="none">
                <a:solidFill>
                  <a:srgbClr val="002060"/>
                </a:solidFill>
                <a:latin typeface="Open Sans"/>
                <a:ea typeface="Open Sans"/>
                <a:cs typeface="Open Sans"/>
                <a:sym typeface="Open Sans"/>
              </a:rPr>
              <a:t>Programming Elements </a:t>
            </a:r>
            <a:br>
              <a:rPr lang="en" sz="1500" b="1" i="0" u="none" strike="noStrike" cap="none">
                <a:solidFill>
                  <a:srgbClr val="002060"/>
                </a:solidFill>
                <a:latin typeface="Open Sans"/>
                <a:ea typeface="Open Sans"/>
                <a:cs typeface="Open Sans"/>
                <a:sym typeface="Open Sans"/>
              </a:rPr>
            </a:br>
            <a:r>
              <a:rPr lang="en" sz="1500" b="1" i="0" u="none" strike="noStrike" cap="none">
                <a:solidFill>
                  <a:srgbClr val="2E75B5"/>
                </a:solidFill>
                <a:latin typeface="Open Sans"/>
                <a:ea typeface="Open Sans"/>
                <a:cs typeface="Open Sans"/>
                <a:sym typeface="Open Sans"/>
              </a:rPr>
              <a:t>Conditional Statements</a:t>
            </a:r>
            <a:endParaRPr sz="1100"/>
          </a:p>
        </p:txBody>
      </p:sp>
      <p:sp>
        <p:nvSpPr>
          <p:cNvPr id="637" name="Google Shape;637;p83"/>
          <p:cNvSpPr txBox="1">
            <a:spLocks noGrp="1"/>
          </p:cNvSpPr>
          <p:nvPr>
            <p:ph type="body" idx="1"/>
          </p:nvPr>
        </p:nvSpPr>
        <p:spPr>
          <a:xfrm>
            <a:off x="673894" y="1234679"/>
            <a:ext cx="2065566" cy="2031230"/>
          </a:xfrm>
          <a:prstGeom prst="rect">
            <a:avLst/>
          </a:prstGeom>
          <a:noFill/>
          <a:ln>
            <a:noFill/>
          </a:ln>
        </p:spPr>
        <p:txBody>
          <a:bodyPr spcFirstLastPara="1" wrap="square" lIns="0" tIns="0" rIns="0" bIns="0" anchor="t" anchorCtr="0">
            <a:noAutofit/>
          </a:bodyPr>
          <a:lstStyle/>
          <a:p>
            <a:pPr marL="0" lvl="0" indent="0" algn="l" rtl="0">
              <a:lnSpc>
                <a:spcPct val="150000"/>
              </a:lnSpc>
              <a:spcBef>
                <a:spcPts val="0"/>
              </a:spcBef>
              <a:spcAft>
                <a:spcPts val="0"/>
              </a:spcAft>
              <a:buClr>
                <a:srgbClr val="121504"/>
              </a:buClr>
              <a:buSzPts val="1800"/>
              <a:buNone/>
            </a:pPr>
            <a:r>
              <a:rPr lang="en" sz="1800">
                <a:solidFill>
                  <a:srgbClr val="121504"/>
                </a:solidFill>
              </a:rPr>
              <a:t>Design an algorithm as a flowchart that takes three numbers as input and prints the largest of them.</a:t>
            </a:r>
            <a:endParaRPr sz="11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grpSp>
        <p:nvGrpSpPr>
          <p:cNvPr id="642" name="Google Shape;642;p84"/>
          <p:cNvGrpSpPr/>
          <p:nvPr/>
        </p:nvGrpSpPr>
        <p:grpSpPr>
          <a:xfrm>
            <a:off x="4674770" y="1004966"/>
            <a:ext cx="3062940" cy="2513283"/>
            <a:chOff x="7796643" y="1816862"/>
            <a:chExt cx="4083920" cy="3351044"/>
          </a:xfrm>
        </p:grpSpPr>
        <p:sp>
          <p:nvSpPr>
            <p:cNvPr id="643" name="Google Shape;643;p84"/>
            <p:cNvSpPr/>
            <p:nvPr/>
          </p:nvSpPr>
          <p:spPr>
            <a:xfrm>
              <a:off x="7796643" y="2852586"/>
              <a:ext cx="2368794" cy="1108558"/>
            </a:xfrm>
            <a:prstGeom prst="diamond">
              <a:avLst/>
            </a:prstGeom>
            <a:solidFill>
              <a:srgbClr val="1E4E7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chemeClr val="lt1"/>
                  </a:solidFill>
                  <a:latin typeface="Helvetica Neue"/>
                  <a:ea typeface="Helvetica Neue"/>
                  <a:cs typeface="Helvetica Neue"/>
                  <a:sym typeface="Helvetica Neue"/>
                </a:rPr>
                <a:t>Loop Condition (LC)</a:t>
              </a:r>
              <a:endParaRPr sz="1100"/>
            </a:p>
          </p:txBody>
        </p:sp>
        <p:sp>
          <p:nvSpPr>
            <p:cNvPr id="644" name="Google Shape;644;p84"/>
            <p:cNvSpPr/>
            <p:nvPr/>
          </p:nvSpPr>
          <p:spPr>
            <a:xfrm>
              <a:off x="8265941" y="4591195"/>
              <a:ext cx="1430198" cy="449944"/>
            </a:xfrm>
            <a:prstGeom prst="rect">
              <a:avLst/>
            </a:prstGeom>
            <a:solidFill>
              <a:srgbClr val="1E4E79"/>
            </a:solidFill>
            <a:ln w="12700" cap="flat" cmpd="sng">
              <a:solidFill>
                <a:srgbClr val="1E4E7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r>
                <a:rPr lang="en" sz="1200" i="0" u="none" strike="noStrike" cap="none">
                  <a:solidFill>
                    <a:srgbClr val="FFFFFF"/>
                  </a:solidFill>
                  <a:latin typeface="Helvetica Neue"/>
                  <a:ea typeface="Helvetica Neue"/>
                  <a:cs typeface="Helvetica Neue"/>
                  <a:sym typeface="Helvetica Neue"/>
                </a:rPr>
                <a:t>Loop action</a:t>
              </a:r>
              <a:endParaRPr sz="1100"/>
            </a:p>
          </p:txBody>
        </p:sp>
        <p:cxnSp>
          <p:nvCxnSpPr>
            <p:cNvPr id="645" name="Google Shape;645;p84"/>
            <p:cNvCxnSpPr>
              <a:stCxn id="644" idx="2"/>
              <a:endCxn id="643" idx="0"/>
            </p:cNvCxnSpPr>
            <p:nvPr/>
          </p:nvCxnSpPr>
          <p:spPr>
            <a:xfrm rot="-5400000">
              <a:off x="7887090" y="3946589"/>
              <a:ext cx="2188500" cy="600"/>
            </a:xfrm>
            <a:prstGeom prst="bentConnector5">
              <a:avLst>
                <a:gd name="adj1" fmla="val -32236"/>
                <a:gd name="adj2" fmla="val -1185976"/>
                <a:gd name="adj3" fmla="val 88654"/>
              </a:avLst>
            </a:prstGeom>
            <a:noFill/>
            <a:ln w="38100" cap="flat" cmpd="sng">
              <a:solidFill>
                <a:schemeClr val="accent1"/>
              </a:solidFill>
              <a:prstDash val="solid"/>
              <a:miter lim="800000"/>
              <a:headEnd type="none" w="sm" len="sm"/>
              <a:tailEnd type="triangle" w="med" len="med"/>
            </a:ln>
          </p:spPr>
        </p:cxnSp>
        <p:sp>
          <p:nvSpPr>
            <p:cNvPr id="646" name="Google Shape;646;p84"/>
            <p:cNvSpPr txBox="1"/>
            <p:nvPr/>
          </p:nvSpPr>
          <p:spPr>
            <a:xfrm>
              <a:off x="8649926" y="1816862"/>
              <a:ext cx="686406" cy="338554"/>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Helvetica Neue"/>
                  <a:ea typeface="Helvetica Neue"/>
                  <a:cs typeface="Helvetica Neue"/>
                  <a:sym typeface="Helvetica Neue"/>
                </a:rPr>
                <a:t>Input</a:t>
              </a:r>
              <a:endParaRPr sz="1100"/>
            </a:p>
          </p:txBody>
        </p:sp>
        <p:cxnSp>
          <p:nvCxnSpPr>
            <p:cNvPr id="647" name="Google Shape;647;p84"/>
            <p:cNvCxnSpPr>
              <a:stCxn id="643" idx="2"/>
              <a:endCxn id="644" idx="0"/>
            </p:cNvCxnSpPr>
            <p:nvPr/>
          </p:nvCxnSpPr>
          <p:spPr>
            <a:xfrm>
              <a:off x="8981040" y="3961144"/>
              <a:ext cx="0" cy="6300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648" name="Google Shape;648;p84"/>
            <p:cNvCxnSpPr>
              <a:stCxn id="646" idx="2"/>
              <a:endCxn id="643" idx="0"/>
            </p:cNvCxnSpPr>
            <p:nvPr/>
          </p:nvCxnSpPr>
          <p:spPr>
            <a:xfrm flipH="1">
              <a:off x="8981129" y="2155416"/>
              <a:ext cx="12000" cy="6972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649" name="Google Shape;649;p84"/>
            <p:cNvCxnSpPr>
              <a:stCxn id="643" idx="3"/>
              <a:endCxn id="650" idx="0"/>
            </p:cNvCxnSpPr>
            <p:nvPr/>
          </p:nvCxnSpPr>
          <p:spPr>
            <a:xfrm>
              <a:off x="10165437" y="3406865"/>
              <a:ext cx="999900" cy="1057500"/>
            </a:xfrm>
            <a:prstGeom prst="bentConnector2">
              <a:avLst/>
            </a:prstGeom>
            <a:noFill/>
            <a:ln w="38100" cap="flat" cmpd="sng">
              <a:solidFill>
                <a:schemeClr val="accent1"/>
              </a:solidFill>
              <a:prstDash val="solid"/>
              <a:miter lim="800000"/>
              <a:headEnd type="none" w="sm" len="sm"/>
              <a:tailEnd type="triangle" w="med" len="med"/>
            </a:ln>
          </p:spPr>
        </p:cxnSp>
        <p:sp>
          <p:nvSpPr>
            <p:cNvPr id="651" name="Google Shape;651;p84"/>
            <p:cNvSpPr txBox="1"/>
            <p:nvPr/>
          </p:nvSpPr>
          <p:spPr>
            <a:xfrm>
              <a:off x="9062757" y="3903441"/>
              <a:ext cx="918311" cy="584775"/>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Helvetica Neue"/>
                  <a:ea typeface="Helvetica Neue"/>
                  <a:cs typeface="Helvetica Neue"/>
                  <a:sym typeface="Helvetica Neue"/>
                </a:rPr>
                <a:t>LC not fulfilled</a:t>
              </a:r>
              <a:endParaRPr sz="1100"/>
            </a:p>
          </p:txBody>
        </p:sp>
        <p:sp>
          <p:nvSpPr>
            <p:cNvPr id="652" name="Google Shape;652;p84"/>
            <p:cNvSpPr txBox="1"/>
            <p:nvPr/>
          </p:nvSpPr>
          <p:spPr>
            <a:xfrm>
              <a:off x="10110017" y="3037533"/>
              <a:ext cx="1294942" cy="338554"/>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Helvetica Neue"/>
                  <a:ea typeface="Helvetica Neue"/>
                  <a:cs typeface="Helvetica Neue"/>
                  <a:sym typeface="Helvetica Neue"/>
                </a:rPr>
                <a:t>LC fulfilled</a:t>
              </a:r>
              <a:endParaRPr sz="1100"/>
            </a:p>
          </p:txBody>
        </p:sp>
        <p:sp>
          <p:nvSpPr>
            <p:cNvPr id="650" name="Google Shape;650;p84"/>
            <p:cNvSpPr/>
            <p:nvPr/>
          </p:nvSpPr>
          <p:spPr>
            <a:xfrm>
              <a:off x="10450365" y="4464428"/>
              <a:ext cx="1430198" cy="703478"/>
            </a:xfrm>
            <a:prstGeom prst="rect">
              <a:avLst/>
            </a:prstGeom>
            <a:solidFill>
              <a:srgbClr val="1E4E79"/>
            </a:solidFill>
            <a:ln w="12700" cap="flat" cmpd="sng">
              <a:solidFill>
                <a:srgbClr val="1E4E7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r>
                <a:rPr lang="en" sz="1200" i="0" u="none" strike="noStrike" cap="none">
                  <a:solidFill>
                    <a:srgbClr val="FFFFFF"/>
                  </a:solidFill>
                  <a:latin typeface="Helvetica Neue"/>
                  <a:ea typeface="Helvetica Neue"/>
                  <a:cs typeface="Helvetica Neue"/>
                  <a:sym typeface="Helvetica Neue"/>
                </a:rPr>
                <a:t>Continue program</a:t>
              </a:r>
              <a:endParaRPr sz="1100"/>
            </a:p>
          </p:txBody>
        </p:sp>
      </p:grpSp>
      <p:sp>
        <p:nvSpPr>
          <p:cNvPr id="653" name="Google Shape;653;p84"/>
          <p:cNvSpPr/>
          <p:nvPr/>
        </p:nvSpPr>
        <p:spPr>
          <a:xfrm>
            <a:off x="4495460" y="3775346"/>
            <a:ext cx="4505294" cy="1272240"/>
          </a:xfrm>
          <a:prstGeom prst="rect">
            <a:avLst/>
          </a:prstGeom>
          <a:solidFill>
            <a:schemeClr val="lt1"/>
          </a:solidFill>
          <a:ln w="12700" cap="flat" cmpd="sng">
            <a:solidFill>
              <a:srgbClr val="1F744B"/>
            </a:solidFill>
            <a:prstDash val="solid"/>
            <a:miter lim="800000"/>
            <a:headEnd type="none" w="sm" len="sm"/>
            <a:tailEnd type="none" w="sm" len="sm"/>
          </a:ln>
        </p:spPr>
        <p:txBody>
          <a:bodyPr spcFirstLastPara="1" wrap="square" lIns="68575" tIns="34275" rIns="68575" bIns="34275" anchor="ctr" anchorCtr="1">
            <a:noAutofit/>
          </a:bodyPr>
          <a:lstStyle/>
          <a:p>
            <a:pPr marL="0" marR="0" lvl="0" indent="0" algn="l" rtl="0">
              <a:spcBef>
                <a:spcPts val="0"/>
              </a:spcBef>
              <a:spcAft>
                <a:spcPts val="0"/>
              </a:spcAft>
              <a:buNone/>
            </a:pPr>
            <a:r>
              <a:rPr lang="en" sz="1800" b="1">
                <a:solidFill>
                  <a:srgbClr val="1F744B"/>
                </a:solidFill>
                <a:latin typeface="Helvetica Neue"/>
                <a:ea typeface="Helvetica Neue"/>
                <a:cs typeface="Helvetica Neue"/>
                <a:sym typeface="Helvetica Neue"/>
              </a:rPr>
              <a:t>Definition</a:t>
            </a:r>
            <a:endParaRPr sz="1100"/>
          </a:p>
          <a:p>
            <a:pPr marL="0" marR="0" lvl="0" indent="0" algn="l" rtl="0">
              <a:lnSpc>
                <a:spcPct val="150000"/>
              </a:lnSpc>
              <a:spcBef>
                <a:spcPts val="0"/>
              </a:spcBef>
              <a:spcAft>
                <a:spcPts val="0"/>
              </a:spcAft>
              <a:buNone/>
            </a:pPr>
            <a:r>
              <a:rPr lang="en" sz="1500">
                <a:solidFill>
                  <a:srgbClr val="000000"/>
                </a:solidFill>
                <a:latin typeface="Helvetica Neue"/>
                <a:ea typeface="Helvetica Neue"/>
                <a:cs typeface="Helvetica Neue"/>
                <a:sym typeface="Helvetica Neue"/>
              </a:rPr>
              <a:t>Loops are sequences of instructions that are executed repeatedly.</a:t>
            </a:r>
            <a:endParaRPr sz="1100"/>
          </a:p>
        </p:txBody>
      </p:sp>
      <p:sp>
        <p:nvSpPr>
          <p:cNvPr id="654" name="Google Shape;654;p84"/>
          <p:cNvSpPr txBox="1">
            <a:spLocks noGrp="1"/>
          </p:cNvSpPr>
          <p:nvPr>
            <p:ph type="body" idx="1"/>
          </p:nvPr>
        </p:nvSpPr>
        <p:spPr>
          <a:xfrm>
            <a:off x="673894" y="1234679"/>
            <a:ext cx="3543607" cy="3781708"/>
          </a:xfrm>
          <a:prstGeom prst="rect">
            <a:avLst/>
          </a:prstGeom>
          <a:noFill/>
          <a:ln>
            <a:noFill/>
          </a:ln>
        </p:spPr>
        <p:txBody>
          <a:bodyPr spcFirstLastPara="1" wrap="square" lIns="68575" tIns="34275" rIns="68575" bIns="34275" anchor="t" anchorCtr="0">
            <a:noAutofit/>
          </a:bodyPr>
          <a:lstStyle/>
          <a:p>
            <a:pPr marL="0" lvl="0" indent="0" algn="l" rtl="0">
              <a:lnSpc>
                <a:spcPct val="150000"/>
              </a:lnSpc>
              <a:spcBef>
                <a:spcPts val="0"/>
              </a:spcBef>
              <a:spcAft>
                <a:spcPts val="0"/>
              </a:spcAft>
              <a:buClr>
                <a:schemeClr val="dk1"/>
              </a:buClr>
              <a:buSzPts val="1500"/>
              <a:buNone/>
            </a:pPr>
            <a:r>
              <a:rPr lang="en" sz="1500"/>
              <a:t>Two general types of loops exist:</a:t>
            </a:r>
            <a:endParaRPr sz="1100"/>
          </a:p>
          <a:p>
            <a:pPr marL="0" lvl="0" indent="0" algn="l" rtl="0">
              <a:lnSpc>
                <a:spcPct val="150000"/>
              </a:lnSpc>
              <a:spcBef>
                <a:spcPts val="800"/>
              </a:spcBef>
              <a:spcAft>
                <a:spcPts val="0"/>
              </a:spcAft>
              <a:buClr>
                <a:schemeClr val="dk1"/>
              </a:buClr>
              <a:buSzPts val="1500"/>
              <a:buNone/>
            </a:pPr>
            <a:r>
              <a:rPr lang="en" sz="1500" b="1"/>
              <a:t>count-controlled loops</a:t>
            </a:r>
            <a:r>
              <a:rPr lang="en" sz="1500"/>
              <a:t>, i.e. loops that execute a pre-defined number of times</a:t>
            </a:r>
            <a:endParaRPr sz="1100"/>
          </a:p>
          <a:p>
            <a:pPr marL="520700" lvl="1" indent="-171450" algn="l" rtl="0">
              <a:lnSpc>
                <a:spcPct val="150000"/>
              </a:lnSpc>
              <a:spcBef>
                <a:spcPts val="400"/>
              </a:spcBef>
              <a:spcAft>
                <a:spcPts val="0"/>
              </a:spcAft>
              <a:buClr>
                <a:schemeClr val="dk1"/>
              </a:buClr>
              <a:buSzPts val="1500"/>
              <a:buChar char="•"/>
            </a:pPr>
            <a:r>
              <a:rPr lang="en" sz="1500"/>
              <a:t>e.g. a loop that adds the first 10 positive numbers.</a:t>
            </a:r>
            <a:endParaRPr sz="1100"/>
          </a:p>
          <a:p>
            <a:pPr marL="0" lvl="0" indent="0" algn="l" rtl="0">
              <a:lnSpc>
                <a:spcPct val="150000"/>
              </a:lnSpc>
              <a:spcBef>
                <a:spcPts val="800"/>
              </a:spcBef>
              <a:spcAft>
                <a:spcPts val="0"/>
              </a:spcAft>
              <a:buClr>
                <a:schemeClr val="dk1"/>
              </a:buClr>
              <a:buSzPts val="1500"/>
              <a:buNone/>
            </a:pPr>
            <a:r>
              <a:rPr lang="en" sz="1500" b="1"/>
              <a:t>dynamically terminated loops</a:t>
            </a:r>
            <a:r>
              <a:rPr lang="en" sz="1500"/>
              <a:t>, i.e. loops that only terminate once a condition, evaluated within the loop, is met.</a:t>
            </a:r>
            <a:endParaRPr sz="1100"/>
          </a:p>
          <a:p>
            <a:pPr marL="520700" lvl="1" indent="-171450" algn="l" rtl="0">
              <a:lnSpc>
                <a:spcPct val="150000"/>
              </a:lnSpc>
              <a:spcBef>
                <a:spcPts val="400"/>
              </a:spcBef>
              <a:spcAft>
                <a:spcPts val="0"/>
              </a:spcAft>
              <a:buClr>
                <a:schemeClr val="dk1"/>
              </a:buClr>
              <a:buSzPts val="1500"/>
              <a:buChar char="•"/>
            </a:pPr>
            <a:r>
              <a:rPr lang="en" sz="1500"/>
              <a:t>e.g. a loop that continues until a user guesses a number</a:t>
            </a:r>
            <a:endParaRPr sz="1100"/>
          </a:p>
        </p:txBody>
      </p:sp>
      <p:sp>
        <p:nvSpPr>
          <p:cNvPr id="655" name="Google Shape;655;p84"/>
          <p:cNvSpPr txBox="1">
            <a:spLocks noGrp="1"/>
          </p:cNvSpPr>
          <p:nvPr>
            <p:ph type="title"/>
          </p:nvPr>
        </p:nvSpPr>
        <p:spPr>
          <a:xfrm>
            <a:off x="3566160" y="273844"/>
            <a:ext cx="5079378" cy="669821"/>
          </a:xfrm>
          <a:prstGeom prst="rect">
            <a:avLst/>
          </a:prstGeom>
          <a:noFill/>
          <a:ln>
            <a:noFill/>
          </a:ln>
        </p:spPr>
        <p:txBody>
          <a:bodyPr spcFirstLastPara="1" wrap="square" lIns="0" tIns="0" rIns="0" bIns="0" anchor="ctr" anchorCtr="0">
            <a:noAutofit/>
          </a:bodyPr>
          <a:lstStyle/>
          <a:p>
            <a:pPr marL="12700" marR="0" lvl="0" indent="0" algn="r" rtl="0">
              <a:lnSpc>
                <a:spcPct val="90000"/>
              </a:lnSpc>
              <a:spcBef>
                <a:spcPts val="0"/>
              </a:spcBef>
              <a:spcAft>
                <a:spcPts val="0"/>
              </a:spcAft>
              <a:buClr>
                <a:srgbClr val="002060"/>
              </a:buClr>
              <a:buSzPts val="1500"/>
              <a:buFont typeface="Open Sans"/>
              <a:buNone/>
            </a:pPr>
            <a:r>
              <a:rPr lang="en" sz="1500" b="1" i="0" u="none" strike="noStrike" cap="none">
                <a:solidFill>
                  <a:srgbClr val="002060"/>
                </a:solidFill>
                <a:latin typeface="Open Sans"/>
                <a:ea typeface="Open Sans"/>
                <a:cs typeface="Open Sans"/>
                <a:sym typeface="Open Sans"/>
              </a:rPr>
              <a:t>Programming Elements </a:t>
            </a:r>
            <a:br>
              <a:rPr lang="en" sz="1500" b="1" i="0" u="none" strike="noStrike" cap="none">
                <a:solidFill>
                  <a:srgbClr val="002060"/>
                </a:solidFill>
                <a:latin typeface="Open Sans"/>
                <a:ea typeface="Open Sans"/>
                <a:cs typeface="Open Sans"/>
                <a:sym typeface="Open Sans"/>
              </a:rPr>
            </a:br>
            <a:r>
              <a:rPr lang="en" sz="1500" b="1" i="0" u="none" strike="noStrike" cap="none">
                <a:solidFill>
                  <a:srgbClr val="2E75B5"/>
                </a:solidFill>
                <a:latin typeface="Open Sans"/>
                <a:ea typeface="Open Sans"/>
                <a:cs typeface="Open Sans"/>
                <a:sym typeface="Open Sans"/>
              </a:rPr>
              <a:t>Loops</a:t>
            </a:r>
            <a:endParaRPr sz="11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85"/>
          <p:cNvSpPr/>
          <p:nvPr/>
        </p:nvSpPr>
        <p:spPr>
          <a:xfrm>
            <a:off x="237668" y="1977629"/>
            <a:ext cx="8668663" cy="1080000"/>
          </a:xfrm>
          <a:prstGeom prst="rect">
            <a:avLst/>
          </a:prstGeom>
          <a:solidFill>
            <a:schemeClr val="lt1"/>
          </a:solidFill>
          <a:ln w="12700" cap="flat" cmpd="sng">
            <a:solidFill>
              <a:srgbClr val="1F744B"/>
            </a:solidFill>
            <a:prstDash val="solid"/>
            <a:miter lim="800000"/>
            <a:headEnd type="none" w="sm" len="sm"/>
            <a:tailEnd type="none" w="sm" len="sm"/>
          </a:ln>
        </p:spPr>
        <p:txBody>
          <a:bodyPr spcFirstLastPara="1" wrap="square" lIns="54000" tIns="27000" rIns="68575" bIns="34275" anchor="ctr" anchorCtr="0">
            <a:noAutofit/>
          </a:bodyPr>
          <a:lstStyle/>
          <a:p>
            <a:pPr marL="0" marR="0" lvl="0" indent="0" algn="l" rtl="0">
              <a:lnSpc>
                <a:spcPct val="150000"/>
              </a:lnSpc>
              <a:spcBef>
                <a:spcPts val="0"/>
              </a:spcBef>
              <a:spcAft>
                <a:spcPts val="0"/>
              </a:spcAft>
              <a:buNone/>
            </a:pPr>
            <a:r>
              <a:rPr lang="en" sz="1800" b="1">
                <a:solidFill>
                  <a:srgbClr val="1F744B"/>
                </a:solidFill>
                <a:latin typeface="Helvetica Neue"/>
                <a:ea typeface="Helvetica Neue"/>
                <a:cs typeface="Helvetica Neue"/>
                <a:sym typeface="Helvetica Neue"/>
              </a:rPr>
              <a:t>Exercise 4</a:t>
            </a:r>
            <a:endParaRPr sz="1100"/>
          </a:p>
          <a:p>
            <a:pPr marL="0" marR="0" lvl="0" indent="0" algn="l" rtl="0">
              <a:lnSpc>
                <a:spcPct val="150000"/>
              </a:lnSpc>
              <a:spcBef>
                <a:spcPts val="0"/>
              </a:spcBef>
              <a:spcAft>
                <a:spcPts val="0"/>
              </a:spcAft>
              <a:buNone/>
            </a:pPr>
            <a:r>
              <a:rPr lang="en" sz="1800">
                <a:solidFill>
                  <a:srgbClr val="121504"/>
                </a:solidFill>
                <a:latin typeface="Helvetica Neue"/>
                <a:ea typeface="Helvetica Neue"/>
                <a:cs typeface="Helvetica Neue"/>
                <a:sym typeface="Helvetica Neue"/>
              </a:rPr>
              <a:t>Design an algorithm as a flowchart that adds the squares of the first 10 numbers.</a:t>
            </a:r>
            <a:endParaRPr sz="1100"/>
          </a:p>
        </p:txBody>
      </p:sp>
      <p:sp>
        <p:nvSpPr>
          <p:cNvPr id="662" name="Google Shape;662;p85"/>
          <p:cNvSpPr txBox="1">
            <a:spLocks noGrp="1"/>
          </p:cNvSpPr>
          <p:nvPr>
            <p:ph type="title"/>
          </p:nvPr>
        </p:nvSpPr>
        <p:spPr>
          <a:xfrm>
            <a:off x="3566160" y="273844"/>
            <a:ext cx="5079378" cy="669821"/>
          </a:xfrm>
          <a:prstGeom prst="rect">
            <a:avLst/>
          </a:prstGeom>
          <a:noFill/>
          <a:ln>
            <a:noFill/>
          </a:ln>
        </p:spPr>
        <p:txBody>
          <a:bodyPr spcFirstLastPara="1" wrap="square" lIns="0" tIns="0" rIns="0" bIns="0" anchor="ctr" anchorCtr="0">
            <a:noAutofit/>
          </a:bodyPr>
          <a:lstStyle/>
          <a:p>
            <a:pPr marL="12700" marR="0" lvl="0" indent="0" algn="r" rtl="0">
              <a:lnSpc>
                <a:spcPct val="90000"/>
              </a:lnSpc>
              <a:spcBef>
                <a:spcPts val="0"/>
              </a:spcBef>
              <a:spcAft>
                <a:spcPts val="0"/>
              </a:spcAft>
              <a:buClr>
                <a:srgbClr val="002060"/>
              </a:buClr>
              <a:buSzPts val="1500"/>
              <a:buFont typeface="Open Sans"/>
              <a:buNone/>
            </a:pPr>
            <a:r>
              <a:rPr lang="en" sz="1500" b="1" i="0" u="none" strike="noStrike" cap="none">
                <a:solidFill>
                  <a:srgbClr val="002060"/>
                </a:solidFill>
                <a:latin typeface="Open Sans"/>
                <a:ea typeface="Open Sans"/>
                <a:cs typeface="Open Sans"/>
                <a:sym typeface="Open Sans"/>
              </a:rPr>
              <a:t>Programming Elements </a:t>
            </a:r>
            <a:br>
              <a:rPr lang="en" sz="1500" b="1" i="0" u="none" strike="noStrike" cap="none">
                <a:solidFill>
                  <a:srgbClr val="002060"/>
                </a:solidFill>
                <a:latin typeface="Open Sans"/>
                <a:ea typeface="Open Sans"/>
                <a:cs typeface="Open Sans"/>
                <a:sym typeface="Open Sans"/>
              </a:rPr>
            </a:br>
            <a:r>
              <a:rPr lang="en" sz="1500" b="1" i="0" u="none" strike="noStrike" cap="none">
                <a:solidFill>
                  <a:srgbClr val="2E75B5"/>
                </a:solidFill>
                <a:latin typeface="Open Sans"/>
                <a:ea typeface="Open Sans"/>
                <a:cs typeface="Open Sans"/>
                <a:sym typeface="Open Sans"/>
              </a:rPr>
              <a:t>Loops</a:t>
            </a:r>
            <a:endParaRPr sz="11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grpSp>
        <p:nvGrpSpPr>
          <p:cNvPr id="667" name="Google Shape;667;p86"/>
          <p:cNvGrpSpPr/>
          <p:nvPr/>
        </p:nvGrpSpPr>
        <p:grpSpPr>
          <a:xfrm>
            <a:off x="4775766" y="694729"/>
            <a:ext cx="3859372" cy="4181791"/>
            <a:chOff x="6943817" y="854927"/>
            <a:chExt cx="5145830" cy="5575721"/>
          </a:xfrm>
        </p:grpSpPr>
        <p:cxnSp>
          <p:nvCxnSpPr>
            <p:cNvPr id="668" name="Google Shape;668;p86"/>
            <p:cNvCxnSpPr>
              <a:stCxn id="669" idx="2"/>
              <a:endCxn id="670" idx="0"/>
            </p:cNvCxnSpPr>
            <p:nvPr/>
          </p:nvCxnSpPr>
          <p:spPr>
            <a:xfrm rot="-5400000">
              <a:off x="6445327" y="4604698"/>
              <a:ext cx="3651300" cy="600"/>
            </a:xfrm>
            <a:prstGeom prst="bentConnector5">
              <a:avLst>
                <a:gd name="adj1" fmla="val -4306"/>
                <a:gd name="adj2" fmla="val 35554080"/>
                <a:gd name="adj3" fmla="val 108216"/>
              </a:avLst>
            </a:prstGeom>
            <a:noFill/>
            <a:ln w="38100" cap="flat" cmpd="sng">
              <a:solidFill>
                <a:schemeClr val="accent1"/>
              </a:solidFill>
              <a:prstDash val="solid"/>
              <a:miter lim="800000"/>
              <a:headEnd type="none" w="sm" len="sm"/>
              <a:tailEnd type="triangle" w="med" len="med"/>
            </a:ln>
          </p:spPr>
        </p:cxnSp>
        <p:sp>
          <p:nvSpPr>
            <p:cNvPr id="671" name="Google Shape;671;p86"/>
            <p:cNvSpPr/>
            <p:nvPr/>
          </p:nvSpPr>
          <p:spPr>
            <a:xfrm>
              <a:off x="7555578" y="1772071"/>
              <a:ext cx="1430198" cy="540000"/>
            </a:xfrm>
            <a:prstGeom prst="rect">
              <a:avLst/>
            </a:prstGeom>
            <a:solidFill>
              <a:srgbClr val="1E4E79"/>
            </a:solidFill>
            <a:ln w="12700" cap="flat" cmpd="sng">
              <a:solidFill>
                <a:srgbClr val="1E4E7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r>
                <a:rPr lang="en" sz="1200">
                  <a:solidFill>
                    <a:srgbClr val="FFFFFF"/>
                  </a:solidFill>
                  <a:latin typeface="Helvetica Neue"/>
                  <a:ea typeface="Helvetica Neue"/>
                  <a:cs typeface="Helvetica Neue"/>
                  <a:sym typeface="Helvetica Neue"/>
                </a:rPr>
                <a:t>s</a:t>
              </a:r>
              <a:r>
                <a:rPr lang="en" sz="1200" i="0" u="none" strike="noStrike" cap="none">
                  <a:solidFill>
                    <a:srgbClr val="FFFFFF"/>
                  </a:solidFill>
                  <a:latin typeface="Helvetica Neue"/>
                  <a:ea typeface="Helvetica Neue"/>
                  <a:cs typeface="Helvetica Neue"/>
                  <a:sym typeface="Helvetica Neue"/>
                </a:rPr>
                <a:t>um = 0</a:t>
              </a:r>
              <a:endParaRPr sz="1100"/>
            </a:p>
            <a:p>
              <a:pPr marL="0" marR="0" lvl="0" indent="0" algn="ctr" rtl="0">
                <a:lnSpc>
                  <a:spcPct val="100000"/>
                </a:lnSpc>
                <a:spcBef>
                  <a:spcPts val="0"/>
                </a:spcBef>
                <a:spcAft>
                  <a:spcPts val="0"/>
                </a:spcAft>
                <a:buClr>
                  <a:srgbClr val="FFFFFF"/>
                </a:buClr>
                <a:buSzPts val="1200"/>
                <a:buFont typeface="Helvetica Neue"/>
                <a:buNone/>
              </a:pPr>
              <a:r>
                <a:rPr lang="en" sz="1200">
                  <a:solidFill>
                    <a:srgbClr val="FFFFFF"/>
                  </a:solidFill>
                  <a:latin typeface="Helvetica Neue"/>
                  <a:ea typeface="Helvetica Neue"/>
                  <a:cs typeface="Helvetica Neue"/>
                  <a:sym typeface="Helvetica Neue"/>
                </a:rPr>
                <a:t>count = 1</a:t>
              </a:r>
              <a:endParaRPr sz="1200" i="0" u="none" strike="noStrike" cap="none">
                <a:solidFill>
                  <a:srgbClr val="FFFFFF"/>
                </a:solidFill>
                <a:latin typeface="Helvetica Neue"/>
                <a:ea typeface="Helvetica Neue"/>
                <a:cs typeface="Helvetica Neue"/>
                <a:sym typeface="Helvetica Neue"/>
              </a:endParaRPr>
            </a:p>
          </p:txBody>
        </p:sp>
        <p:sp>
          <p:nvSpPr>
            <p:cNvPr id="672" name="Google Shape;672;p86"/>
            <p:cNvSpPr/>
            <p:nvPr/>
          </p:nvSpPr>
          <p:spPr>
            <a:xfrm>
              <a:off x="10162948" y="3004215"/>
              <a:ext cx="1926699" cy="450000"/>
            </a:xfrm>
            <a:prstGeom prst="parallelogram">
              <a:avLst>
                <a:gd name="adj" fmla="val 25000"/>
              </a:avLst>
            </a:prstGeom>
            <a:solidFill>
              <a:srgbClr val="1E4E7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chemeClr val="lt1"/>
                  </a:solidFill>
                  <a:latin typeface="Helvetica Neue"/>
                  <a:ea typeface="Helvetica Neue"/>
                  <a:cs typeface="Helvetica Neue"/>
                  <a:sym typeface="Helvetica Neue"/>
                </a:rPr>
                <a:t>print sum</a:t>
              </a:r>
              <a:endParaRPr sz="1100"/>
            </a:p>
          </p:txBody>
        </p:sp>
        <p:sp>
          <p:nvSpPr>
            <p:cNvPr id="670" name="Google Shape;670;p86"/>
            <p:cNvSpPr/>
            <p:nvPr/>
          </p:nvSpPr>
          <p:spPr>
            <a:xfrm>
              <a:off x="7063800" y="2779215"/>
              <a:ext cx="2413754" cy="900000"/>
            </a:xfrm>
            <a:prstGeom prst="diamond">
              <a:avLst/>
            </a:prstGeom>
            <a:solidFill>
              <a:srgbClr val="1E4E7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chemeClr val="lt1"/>
                  </a:solidFill>
                  <a:latin typeface="Helvetica Neue"/>
                  <a:ea typeface="Helvetica Neue"/>
                  <a:cs typeface="Helvetica Neue"/>
                  <a:sym typeface="Helvetica Neue"/>
                </a:rPr>
                <a:t>count &gt; 10</a:t>
              </a:r>
              <a:endParaRPr sz="1100"/>
            </a:p>
          </p:txBody>
        </p:sp>
        <p:sp>
          <p:nvSpPr>
            <p:cNvPr id="673" name="Google Shape;673;p86"/>
            <p:cNvSpPr/>
            <p:nvPr/>
          </p:nvSpPr>
          <p:spPr>
            <a:xfrm>
              <a:off x="7556077" y="854927"/>
              <a:ext cx="1429200" cy="450000"/>
            </a:xfrm>
            <a:prstGeom prst="roundRect">
              <a:avLst>
                <a:gd name="adj" fmla="val 50000"/>
              </a:avLst>
            </a:prstGeom>
            <a:solidFill>
              <a:srgbClr val="1E4E7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chemeClr val="lt1"/>
                  </a:solidFill>
                  <a:latin typeface="Helvetica Neue"/>
                  <a:ea typeface="Helvetica Neue"/>
                  <a:cs typeface="Helvetica Neue"/>
                  <a:sym typeface="Helvetica Neue"/>
                </a:rPr>
                <a:t>start</a:t>
              </a:r>
              <a:endParaRPr sz="1100"/>
            </a:p>
          </p:txBody>
        </p:sp>
        <p:sp>
          <p:nvSpPr>
            <p:cNvPr id="674" name="Google Shape;674;p86"/>
            <p:cNvSpPr/>
            <p:nvPr/>
          </p:nvSpPr>
          <p:spPr>
            <a:xfrm>
              <a:off x="6943817" y="5063503"/>
              <a:ext cx="2653721" cy="450000"/>
            </a:xfrm>
            <a:prstGeom prst="rect">
              <a:avLst/>
            </a:prstGeom>
            <a:solidFill>
              <a:srgbClr val="1E4E79"/>
            </a:solidFill>
            <a:ln w="12700" cap="flat" cmpd="sng">
              <a:solidFill>
                <a:srgbClr val="1E4E7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r>
                <a:rPr lang="en" sz="1200">
                  <a:solidFill>
                    <a:srgbClr val="FFFFFF"/>
                  </a:solidFill>
                  <a:latin typeface="Helvetica Neue"/>
                  <a:ea typeface="Helvetica Neue"/>
                  <a:cs typeface="Helvetica Neue"/>
                  <a:sym typeface="Helvetica Neue"/>
                </a:rPr>
                <a:t>s</a:t>
              </a:r>
              <a:r>
                <a:rPr lang="en" sz="1200" i="0" u="none" strike="noStrike" cap="none">
                  <a:solidFill>
                    <a:srgbClr val="FFFFFF"/>
                  </a:solidFill>
                  <a:latin typeface="Helvetica Neue"/>
                  <a:ea typeface="Helvetica Neue"/>
                  <a:cs typeface="Helvetica Neue"/>
                  <a:sym typeface="Helvetica Neue"/>
                </a:rPr>
                <a:t>um = sum + increment</a:t>
              </a:r>
              <a:endParaRPr sz="1200" i="0" u="none" strike="noStrike" cap="none" baseline="30000">
                <a:solidFill>
                  <a:srgbClr val="FFFFFF"/>
                </a:solidFill>
                <a:latin typeface="Helvetica Neue"/>
                <a:ea typeface="Helvetica Neue"/>
                <a:cs typeface="Helvetica Neue"/>
                <a:sym typeface="Helvetica Neue"/>
              </a:endParaRPr>
            </a:p>
          </p:txBody>
        </p:sp>
        <p:sp>
          <p:nvSpPr>
            <p:cNvPr id="669" name="Google Shape;669;p86"/>
            <p:cNvSpPr/>
            <p:nvPr/>
          </p:nvSpPr>
          <p:spPr>
            <a:xfrm>
              <a:off x="7070597" y="5980648"/>
              <a:ext cx="2400161" cy="450000"/>
            </a:xfrm>
            <a:prstGeom prst="rect">
              <a:avLst/>
            </a:prstGeom>
            <a:solidFill>
              <a:srgbClr val="1E4E79"/>
            </a:solidFill>
            <a:ln w="12700" cap="flat" cmpd="sng">
              <a:solidFill>
                <a:srgbClr val="1E4E7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r>
                <a:rPr lang="en" sz="1200">
                  <a:solidFill>
                    <a:srgbClr val="FFFFFF"/>
                  </a:solidFill>
                  <a:latin typeface="Helvetica Neue"/>
                  <a:ea typeface="Helvetica Neue"/>
                  <a:cs typeface="Helvetica Neue"/>
                  <a:sym typeface="Helvetica Neue"/>
                </a:rPr>
                <a:t>count</a:t>
              </a:r>
              <a:r>
                <a:rPr lang="en" sz="1200" i="0" u="none" strike="noStrike" cap="none">
                  <a:solidFill>
                    <a:srgbClr val="FFFFFF"/>
                  </a:solidFill>
                  <a:latin typeface="Helvetica Neue"/>
                  <a:ea typeface="Helvetica Neue"/>
                  <a:cs typeface="Helvetica Neue"/>
                  <a:sym typeface="Helvetica Neue"/>
                </a:rPr>
                <a:t> = count + 1</a:t>
              </a:r>
              <a:endParaRPr sz="1100"/>
            </a:p>
          </p:txBody>
        </p:sp>
        <p:sp>
          <p:nvSpPr>
            <p:cNvPr id="675" name="Google Shape;675;p86"/>
            <p:cNvSpPr/>
            <p:nvPr/>
          </p:nvSpPr>
          <p:spPr>
            <a:xfrm>
              <a:off x="10411697" y="4146359"/>
              <a:ext cx="1429200" cy="450000"/>
            </a:xfrm>
            <a:prstGeom prst="roundRect">
              <a:avLst>
                <a:gd name="adj" fmla="val 50000"/>
              </a:avLst>
            </a:prstGeom>
            <a:solidFill>
              <a:srgbClr val="1E4E7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chemeClr val="lt1"/>
                  </a:solidFill>
                  <a:latin typeface="Helvetica Neue"/>
                  <a:ea typeface="Helvetica Neue"/>
                  <a:cs typeface="Helvetica Neue"/>
                  <a:sym typeface="Helvetica Neue"/>
                </a:rPr>
                <a:t>stop</a:t>
              </a:r>
              <a:endParaRPr sz="1100"/>
            </a:p>
          </p:txBody>
        </p:sp>
        <p:cxnSp>
          <p:nvCxnSpPr>
            <p:cNvPr id="676" name="Google Shape;676;p86"/>
            <p:cNvCxnSpPr>
              <a:stCxn id="673" idx="2"/>
              <a:endCxn id="671" idx="0"/>
            </p:cNvCxnSpPr>
            <p:nvPr/>
          </p:nvCxnSpPr>
          <p:spPr>
            <a:xfrm>
              <a:off x="8270677" y="1304927"/>
              <a:ext cx="0" cy="4671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677" name="Google Shape;677;p86"/>
            <p:cNvCxnSpPr>
              <a:stCxn id="670" idx="3"/>
              <a:endCxn id="672" idx="5"/>
            </p:cNvCxnSpPr>
            <p:nvPr/>
          </p:nvCxnSpPr>
          <p:spPr>
            <a:xfrm>
              <a:off x="9477554" y="3229215"/>
              <a:ext cx="741600" cy="0"/>
            </a:xfrm>
            <a:prstGeom prst="straightConnector1">
              <a:avLst/>
            </a:prstGeom>
            <a:noFill/>
            <a:ln w="38100" cap="flat" cmpd="sng">
              <a:solidFill>
                <a:schemeClr val="accent1"/>
              </a:solidFill>
              <a:prstDash val="solid"/>
              <a:miter lim="800000"/>
              <a:headEnd type="none" w="sm" len="sm"/>
              <a:tailEnd type="triangle" w="med" len="med"/>
            </a:ln>
          </p:spPr>
        </p:cxnSp>
        <p:cxnSp>
          <p:nvCxnSpPr>
            <p:cNvPr id="678" name="Google Shape;678;p86"/>
            <p:cNvCxnSpPr>
              <a:stCxn id="672" idx="4"/>
              <a:endCxn id="675" idx="0"/>
            </p:cNvCxnSpPr>
            <p:nvPr/>
          </p:nvCxnSpPr>
          <p:spPr>
            <a:xfrm>
              <a:off x="11126297" y="3454215"/>
              <a:ext cx="0" cy="692100"/>
            </a:xfrm>
            <a:prstGeom prst="straightConnector1">
              <a:avLst/>
            </a:prstGeom>
            <a:noFill/>
            <a:ln w="38100" cap="flat" cmpd="sng">
              <a:solidFill>
                <a:schemeClr val="accent1"/>
              </a:solidFill>
              <a:prstDash val="solid"/>
              <a:miter lim="800000"/>
              <a:headEnd type="none" w="sm" len="sm"/>
              <a:tailEnd type="triangle" w="med" len="med"/>
            </a:ln>
          </p:spPr>
        </p:cxnSp>
        <p:sp>
          <p:nvSpPr>
            <p:cNvPr id="679" name="Google Shape;679;p86"/>
            <p:cNvSpPr txBox="1"/>
            <p:nvPr/>
          </p:nvSpPr>
          <p:spPr>
            <a:xfrm>
              <a:off x="9359480" y="2896364"/>
              <a:ext cx="587020" cy="338554"/>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Helvetica Neue"/>
                  <a:ea typeface="Helvetica Neue"/>
                  <a:cs typeface="Helvetica Neue"/>
                  <a:sym typeface="Helvetica Neue"/>
                </a:rPr>
                <a:t>YES</a:t>
              </a:r>
              <a:endParaRPr sz="1100"/>
            </a:p>
          </p:txBody>
        </p:sp>
        <p:sp>
          <p:nvSpPr>
            <p:cNvPr id="680" name="Google Shape;680;p86"/>
            <p:cNvSpPr txBox="1"/>
            <p:nvPr/>
          </p:nvSpPr>
          <p:spPr>
            <a:xfrm>
              <a:off x="8270676" y="3615621"/>
              <a:ext cx="497252" cy="338554"/>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Helvetica Neue"/>
                  <a:ea typeface="Helvetica Neue"/>
                  <a:cs typeface="Helvetica Neue"/>
                  <a:sym typeface="Helvetica Neue"/>
                </a:rPr>
                <a:t>NO</a:t>
              </a:r>
              <a:endParaRPr sz="1100"/>
            </a:p>
          </p:txBody>
        </p:sp>
        <p:cxnSp>
          <p:nvCxnSpPr>
            <p:cNvPr id="681" name="Google Shape;681;p86"/>
            <p:cNvCxnSpPr>
              <a:stCxn id="671" idx="2"/>
              <a:endCxn id="670" idx="0"/>
            </p:cNvCxnSpPr>
            <p:nvPr/>
          </p:nvCxnSpPr>
          <p:spPr>
            <a:xfrm>
              <a:off x="8270677" y="2312071"/>
              <a:ext cx="0" cy="4671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682" name="Google Shape;682;p86"/>
            <p:cNvCxnSpPr>
              <a:stCxn id="670" idx="2"/>
              <a:endCxn id="683" idx="0"/>
            </p:cNvCxnSpPr>
            <p:nvPr/>
          </p:nvCxnSpPr>
          <p:spPr>
            <a:xfrm>
              <a:off x="8270677" y="3679215"/>
              <a:ext cx="0" cy="4671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684" name="Google Shape;684;p86"/>
            <p:cNvCxnSpPr>
              <a:stCxn id="674" idx="2"/>
              <a:endCxn id="669" idx="0"/>
            </p:cNvCxnSpPr>
            <p:nvPr/>
          </p:nvCxnSpPr>
          <p:spPr>
            <a:xfrm>
              <a:off x="8270678" y="5513503"/>
              <a:ext cx="0" cy="467100"/>
            </a:xfrm>
            <a:prstGeom prst="straightConnector1">
              <a:avLst/>
            </a:prstGeom>
            <a:noFill/>
            <a:ln w="38100" cap="flat" cmpd="sng">
              <a:solidFill>
                <a:schemeClr val="accent1"/>
              </a:solidFill>
              <a:prstDash val="solid"/>
              <a:miter lim="800000"/>
              <a:headEnd type="none" w="sm" len="sm"/>
              <a:tailEnd type="triangle" w="med" len="med"/>
            </a:ln>
          </p:spPr>
        </p:cxnSp>
        <p:sp>
          <p:nvSpPr>
            <p:cNvPr id="683" name="Google Shape;683;p86"/>
            <p:cNvSpPr/>
            <p:nvPr/>
          </p:nvSpPr>
          <p:spPr>
            <a:xfrm>
              <a:off x="6943817" y="4146359"/>
              <a:ext cx="2653721" cy="450000"/>
            </a:xfrm>
            <a:prstGeom prst="rect">
              <a:avLst/>
            </a:prstGeom>
            <a:solidFill>
              <a:srgbClr val="1E4E79"/>
            </a:solidFill>
            <a:ln w="12700" cap="flat" cmpd="sng">
              <a:solidFill>
                <a:srgbClr val="1E4E7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r>
                <a:rPr lang="en" sz="1200">
                  <a:solidFill>
                    <a:srgbClr val="FFFFFF"/>
                  </a:solidFill>
                  <a:latin typeface="Helvetica Neue"/>
                  <a:ea typeface="Helvetica Neue"/>
                  <a:cs typeface="Helvetica Neue"/>
                  <a:sym typeface="Helvetica Neue"/>
                </a:rPr>
                <a:t>increment = count</a:t>
              </a:r>
              <a:r>
                <a:rPr lang="en" sz="1200" baseline="30000">
                  <a:solidFill>
                    <a:srgbClr val="FFFFFF"/>
                  </a:solidFill>
                  <a:latin typeface="Helvetica Neue"/>
                  <a:ea typeface="Helvetica Neue"/>
                  <a:cs typeface="Helvetica Neue"/>
                  <a:sym typeface="Helvetica Neue"/>
                </a:rPr>
                <a:t>2</a:t>
              </a:r>
              <a:endParaRPr sz="1200" i="0" u="none" strike="noStrike" cap="none" baseline="30000">
                <a:solidFill>
                  <a:srgbClr val="FFFFFF"/>
                </a:solidFill>
                <a:latin typeface="Helvetica Neue"/>
                <a:ea typeface="Helvetica Neue"/>
                <a:cs typeface="Helvetica Neue"/>
                <a:sym typeface="Helvetica Neue"/>
              </a:endParaRPr>
            </a:p>
          </p:txBody>
        </p:sp>
        <p:cxnSp>
          <p:nvCxnSpPr>
            <p:cNvPr id="685" name="Google Shape;685;p86"/>
            <p:cNvCxnSpPr>
              <a:stCxn id="683" idx="2"/>
              <a:endCxn id="674" idx="0"/>
            </p:cNvCxnSpPr>
            <p:nvPr/>
          </p:nvCxnSpPr>
          <p:spPr>
            <a:xfrm>
              <a:off x="8270678" y="4596359"/>
              <a:ext cx="0" cy="467100"/>
            </a:xfrm>
            <a:prstGeom prst="straightConnector1">
              <a:avLst/>
            </a:prstGeom>
            <a:noFill/>
            <a:ln w="38100" cap="flat" cmpd="sng">
              <a:solidFill>
                <a:schemeClr val="accent1"/>
              </a:solidFill>
              <a:prstDash val="solid"/>
              <a:miter lim="800000"/>
              <a:headEnd type="none" w="sm" len="sm"/>
              <a:tailEnd type="triangle" w="med" len="med"/>
            </a:ln>
          </p:spPr>
        </p:cxnSp>
      </p:grpSp>
      <p:sp>
        <p:nvSpPr>
          <p:cNvPr id="686" name="Google Shape;686;p86"/>
          <p:cNvSpPr txBox="1">
            <a:spLocks noGrp="1"/>
          </p:cNvSpPr>
          <p:nvPr>
            <p:ph type="body" idx="1"/>
          </p:nvPr>
        </p:nvSpPr>
        <p:spPr>
          <a:xfrm>
            <a:off x="673894" y="1234679"/>
            <a:ext cx="3920561" cy="3016211"/>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Clr>
                <a:schemeClr val="dk1"/>
              </a:buClr>
              <a:buSzPts val="1500"/>
              <a:buNone/>
            </a:pPr>
            <a:r>
              <a:rPr lang="en" sz="1500">
                <a:latin typeface="Open Sans"/>
                <a:ea typeface="Open Sans"/>
                <a:cs typeface="Open Sans"/>
                <a:sym typeface="Open Sans"/>
              </a:rPr>
              <a:t>Initialize two </a:t>
            </a:r>
            <a:r>
              <a:rPr lang="en" sz="1500" u="sng">
                <a:latin typeface="Open Sans"/>
                <a:ea typeface="Open Sans"/>
                <a:cs typeface="Open Sans"/>
                <a:sym typeface="Open Sans"/>
              </a:rPr>
              <a:t>variables</a:t>
            </a:r>
            <a:r>
              <a:rPr lang="en" sz="1500">
                <a:latin typeface="Open Sans"/>
                <a:ea typeface="Open Sans"/>
                <a:cs typeface="Open Sans"/>
                <a:sym typeface="Open Sans"/>
              </a:rPr>
              <a:t>, placeholders for values.</a:t>
            </a:r>
            <a:endParaRPr sz="1100"/>
          </a:p>
          <a:p>
            <a:pPr marL="342900" lvl="0" indent="-336550" algn="l" rtl="0">
              <a:lnSpc>
                <a:spcPct val="100000"/>
              </a:lnSpc>
              <a:spcBef>
                <a:spcPts val="800"/>
              </a:spcBef>
              <a:spcAft>
                <a:spcPts val="0"/>
              </a:spcAft>
              <a:buClr>
                <a:schemeClr val="dk1"/>
              </a:buClr>
              <a:buSzPts val="1500"/>
              <a:buFont typeface="Arial"/>
              <a:buChar char="•"/>
            </a:pPr>
            <a:r>
              <a:rPr lang="en" sz="1500" b="1" i="1">
                <a:latin typeface="Open Sans"/>
                <a:ea typeface="Open Sans"/>
                <a:cs typeface="Open Sans"/>
                <a:sym typeface="Open Sans"/>
              </a:rPr>
              <a:t>sum</a:t>
            </a:r>
            <a:r>
              <a:rPr lang="en" sz="1500">
                <a:latin typeface="Open Sans"/>
                <a:ea typeface="Open Sans"/>
                <a:cs typeface="Open Sans"/>
                <a:sym typeface="Open Sans"/>
              </a:rPr>
              <a:t> </a:t>
            </a:r>
            <a:r>
              <a:rPr lang="en" sz="1400">
                <a:latin typeface="Open Sans"/>
                <a:ea typeface="Open Sans"/>
                <a:cs typeface="Open Sans"/>
                <a:sym typeface="Open Sans"/>
              </a:rPr>
              <a:t>is the running sum of all numbers</a:t>
            </a:r>
            <a:endParaRPr sz="1500">
              <a:latin typeface="Open Sans"/>
              <a:ea typeface="Open Sans"/>
              <a:cs typeface="Open Sans"/>
              <a:sym typeface="Open Sans"/>
            </a:endParaRPr>
          </a:p>
          <a:p>
            <a:pPr marL="342900" lvl="0" indent="-336550" algn="l" rtl="0">
              <a:lnSpc>
                <a:spcPct val="100000"/>
              </a:lnSpc>
              <a:spcBef>
                <a:spcPts val="800"/>
              </a:spcBef>
              <a:spcAft>
                <a:spcPts val="0"/>
              </a:spcAft>
              <a:buClr>
                <a:schemeClr val="dk1"/>
              </a:buClr>
              <a:buSzPts val="1500"/>
              <a:buFont typeface="Arial"/>
              <a:buChar char="•"/>
            </a:pPr>
            <a:r>
              <a:rPr lang="en" sz="1500" b="1" i="1">
                <a:latin typeface="Open Sans"/>
                <a:ea typeface="Open Sans"/>
                <a:cs typeface="Open Sans"/>
                <a:sym typeface="Open Sans"/>
              </a:rPr>
              <a:t>count</a:t>
            </a:r>
            <a:r>
              <a:rPr lang="en" sz="1500">
                <a:latin typeface="Open Sans"/>
                <a:ea typeface="Open Sans"/>
                <a:cs typeface="Open Sans"/>
                <a:sym typeface="Open Sans"/>
              </a:rPr>
              <a:t> </a:t>
            </a:r>
            <a:r>
              <a:rPr lang="en" sz="1400">
                <a:latin typeface="Open Sans"/>
                <a:ea typeface="Open Sans"/>
                <a:cs typeface="Open Sans"/>
                <a:sym typeface="Open Sans"/>
              </a:rPr>
              <a:t>keeps track of how many numbers have already been added to </a:t>
            </a:r>
            <a:r>
              <a:rPr lang="en" sz="1500" b="1" i="1">
                <a:latin typeface="Open Sans"/>
                <a:ea typeface="Open Sans"/>
                <a:cs typeface="Open Sans"/>
                <a:sym typeface="Open Sans"/>
              </a:rPr>
              <a:t>sum</a:t>
            </a:r>
            <a:endParaRPr sz="1100"/>
          </a:p>
          <a:p>
            <a:pPr marL="342900" lvl="0" indent="-342900" algn="l" rtl="0">
              <a:lnSpc>
                <a:spcPct val="100000"/>
              </a:lnSpc>
              <a:spcBef>
                <a:spcPts val="800"/>
              </a:spcBef>
              <a:spcAft>
                <a:spcPts val="0"/>
              </a:spcAft>
              <a:buClr>
                <a:schemeClr val="dk1"/>
              </a:buClr>
              <a:buSzPts val="1400"/>
              <a:buFont typeface="Arial"/>
              <a:buChar char="•"/>
            </a:pPr>
            <a:r>
              <a:rPr lang="en" sz="1400">
                <a:latin typeface="Open Sans"/>
                <a:ea typeface="Open Sans"/>
                <a:cs typeface="Open Sans"/>
                <a:sym typeface="Open Sans"/>
              </a:rPr>
              <a:t>If </a:t>
            </a:r>
            <a:r>
              <a:rPr lang="en" sz="1500" b="1" i="1">
                <a:latin typeface="Open Sans"/>
                <a:ea typeface="Open Sans"/>
                <a:cs typeface="Open Sans"/>
                <a:sym typeface="Open Sans"/>
              </a:rPr>
              <a:t>count</a:t>
            </a:r>
            <a:r>
              <a:rPr lang="en" sz="1400">
                <a:latin typeface="Open Sans"/>
                <a:ea typeface="Open Sans"/>
                <a:cs typeface="Open Sans"/>
                <a:sym typeface="Open Sans"/>
              </a:rPr>
              <a:t> is greater than 10, we’ve added the squares of the first 10 numbers to </a:t>
            </a:r>
            <a:r>
              <a:rPr lang="en" sz="1500" b="1" i="1">
                <a:latin typeface="Open Sans"/>
                <a:ea typeface="Open Sans"/>
                <a:cs typeface="Open Sans"/>
                <a:sym typeface="Open Sans"/>
              </a:rPr>
              <a:t>sum</a:t>
            </a:r>
            <a:r>
              <a:rPr lang="en" sz="1400">
                <a:latin typeface="Open Sans"/>
                <a:ea typeface="Open Sans"/>
                <a:cs typeface="Open Sans"/>
                <a:sym typeface="Open Sans"/>
              </a:rPr>
              <a:t> (since </a:t>
            </a:r>
            <a:r>
              <a:rPr lang="en" sz="1500" b="1" i="1">
                <a:latin typeface="Open Sans"/>
                <a:ea typeface="Open Sans"/>
                <a:cs typeface="Open Sans"/>
                <a:sym typeface="Open Sans"/>
              </a:rPr>
              <a:t>count</a:t>
            </a:r>
            <a:r>
              <a:rPr lang="en" sz="1400">
                <a:latin typeface="Open Sans"/>
                <a:ea typeface="Open Sans"/>
                <a:cs typeface="Open Sans"/>
                <a:sym typeface="Open Sans"/>
              </a:rPr>
              <a:t> started at 1). Output </a:t>
            </a:r>
            <a:r>
              <a:rPr lang="en" sz="1500" b="1" i="1">
                <a:latin typeface="Open Sans"/>
                <a:ea typeface="Open Sans"/>
                <a:cs typeface="Open Sans"/>
                <a:sym typeface="Open Sans"/>
              </a:rPr>
              <a:t>sum</a:t>
            </a:r>
            <a:r>
              <a:rPr lang="en" sz="1400">
                <a:latin typeface="Open Sans"/>
                <a:ea typeface="Open Sans"/>
                <a:cs typeface="Open Sans"/>
                <a:sym typeface="Open Sans"/>
              </a:rPr>
              <a:t> and end the algorithm. </a:t>
            </a:r>
            <a:endParaRPr sz="1100"/>
          </a:p>
          <a:p>
            <a:pPr marL="342900" lvl="0" indent="-342900" algn="l" rtl="0">
              <a:lnSpc>
                <a:spcPct val="100000"/>
              </a:lnSpc>
              <a:spcBef>
                <a:spcPts val="800"/>
              </a:spcBef>
              <a:spcAft>
                <a:spcPts val="0"/>
              </a:spcAft>
              <a:buClr>
                <a:schemeClr val="dk1"/>
              </a:buClr>
              <a:buSzPts val="1400"/>
              <a:buFont typeface="Arial"/>
              <a:buChar char="•"/>
            </a:pPr>
            <a:r>
              <a:rPr lang="en" sz="1400">
                <a:latin typeface="Open Sans"/>
                <a:ea typeface="Open Sans"/>
                <a:cs typeface="Open Sans"/>
                <a:sym typeface="Open Sans"/>
              </a:rPr>
              <a:t>If </a:t>
            </a:r>
            <a:r>
              <a:rPr lang="en" sz="1500" b="1" i="1">
                <a:latin typeface="Open Sans"/>
                <a:ea typeface="Open Sans"/>
                <a:cs typeface="Open Sans"/>
                <a:sym typeface="Open Sans"/>
              </a:rPr>
              <a:t>count</a:t>
            </a:r>
            <a:r>
              <a:rPr lang="en" sz="1400">
                <a:latin typeface="Open Sans"/>
                <a:ea typeface="Open Sans"/>
                <a:cs typeface="Open Sans"/>
                <a:sym typeface="Open Sans"/>
              </a:rPr>
              <a:t> is not greater than 10, add its square to </a:t>
            </a:r>
            <a:r>
              <a:rPr lang="en" sz="1500" b="1" i="1">
                <a:latin typeface="Open Sans"/>
                <a:ea typeface="Open Sans"/>
                <a:cs typeface="Open Sans"/>
                <a:sym typeface="Open Sans"/>
              </a:rPr>
              <a:t>sum</a:t>
            </a:r>
            <a:r>
              <a:rPr lang="en" sz="1400">
                <a:latin typeface="Open Sans"/>
                <a:ea typeface="Open Sans"/>
                <a:cs typeface="Open Sans"/>
                <a:sym typeface="Open Sans"/>
              </a:rPr>
              <a:t>,</a:t>
            </a:r>
            <a:r>
              <a:rPr lang="en" sz="1400" i="1">
                <a:latin typeface="Open Sans"/>
                <a:ea typeface="Open Sans"/>
                <a:cs typeface="Open Sans"/>
                <a:sym typeface="Open Sans"/>
              </a:rPr>
              <a:t> </a:t>
            </a:r>
            <a:r>
              <a:rPr lang="en" sz="1400">
                <a:latin typeface="Open Sans"/>
                <a:ea typeface="Open Sans"/>
                <a:cs typeface="Open Sans"/>
                <a:sym typeface="Open Sans"/>
              </a:rPr>
              <a:t>increase </a:t>
            </a:r>
            <a:r>
              <a:rPr lang="en" sz="1500" b="1" i="1">
                <a:latin typeface="Open Sans"/>
                <a:ea typeface="Open Sans"/>
                <a:cs typeface="Open Sans"/>
                <a:sym typeface="Open Sans"/>
              </a:rPr>
              <a:t>count</a:t>
            </a:r>
            <a:r>
              <a:rPr lang="en" sz="1400">
                <a:latin typeface="Open Sans"/>
                <a:ea typeface="Open Sans"/>
                <a:cs typeface="Open Sans"/>
                <a:sym typeface="Open Sans"/>
              </a:rPr>
              <a:t> by 1, and loop back to the conditional statement.</a:t>
            </a:r>
            <a:endParaRPr sz="1100"/>
          </a:p>
        </p:txBody>
      </p:sp>
      <p:sp>
        <p:nvSpPr>
          <p:cNvPr id="687" name="Google Shape;687;p86"/>
          <p:cNvSpPr txBox="1">
            <a:spLocks noGrp="1"/>
          </p:cNvSpPr>
          <p:nvPr>
            <p:ph type="title"/>
          </p:nvPr>
        </p:nvSpPr>
        <p:spPr>
          <a:xfrm>
            <a:off x="3566160" y="273844"/>
            <a:ext cx="5079378" cy="669821"/>
          </a:xfrm>
          <a:prstGeom prst="rect">
            <a:avLst/>
          </a:prstGeom>
          <a:noFill/>
          <a:ln>
            <a:noFill/>
          </a:ln>
        </p:spPr>
        <p:txBody>
          <a:bodyPr spcFirstLastPara="1" wrap="square" lIns="0" tIns="0" rIns="0" bIns="0" anchor="ctr" anchorCtr="0">
            <a:noAutofit/>
          </a:bodyPr>
          <a:lstStyle/>
          <a:p>
            <a:pPr marL="12700" marR="0" lvl="0" indent="0" algn="r" rtl="0">
              <a:lnSpc>
                <a:spcPct val="90000"/>
              </a:lnSpc>
              <a:spcBef>
                <a:spcPts val="0"/>
              </a:spcBef>
              <a:spcAft>
                <a:spcPts val="0"/>
              </a:spcAft>
              <a:buClr>
                <a:srgbClr val="002060"/>
              </a:buClr>
              <a:buSzPts val="1500"/>
              <a:buFont typeface="Open Sans"/>
              <a:buNone/>
            </a:pPr>
            <a:r>
              <a:rPr lang="en" sz="1500" b="1" i="0" u="none" strike="noStrike" cap="none">
                <a:solidFill>
                  <a:srgbClr val="002060"/>
                </a:solidFill>
                <a:latin typeface="Open Sans"/>
                <a:ea typeface="Open Sans"/>
                <a:cs typeface="Open Sans"/>
                <a:sym typeface="Open Sans"/>
              </a:rPr>
              <a:t>Programming Elements </a:t>
            </a:r>
            <a:br>
              <a:rPr lang="en" sz="1500" b="1" i="0" u="none" strike="noStrike" cap="none">
                <a:solidFill>
                  <a:srgbClr val="002060"/>
                </a:solidFill>
                <a:latin typeface="Open Sans"/>
                <a:ea typeface="Open Sans"/>
                <a:cs typeface="Open Sans"/>
                <a:sym typeface="Open Sans"/>
              </a:rPr>
            </a:br>
            <a:r>
              <a:rPr lang="en" sz="1500" b="1" i="0" u="none" strike="noStrike" cap="none">
                <a:solidFill>
                  <a:srgbClr val="2E75B5"/>
                </a:solidFill>
                <a:latin typeface="Open Sans"/>
                <a:ea typeface="Open Sans"/>
                <a:cs typeface="Open Sans"/>
                <a:sym typeface="Open Sans"/>
              </a:rPr>
              <a:t>Loops</a:t>
            </a:r>
            <a:endParaRPr sz="11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grpSp>
        <p:nvGrpSpPr>
          <p:cNvPr id="693" name="Google Shape;693;p87"/>
          <p:cNvGrpSpPr/>
          <p:nvPr/>
        </p:nvGrpSpPr>
        <p:grpSpPr>
          <a:xfrm>
            <a:off x="4778771" y="687865"/>
            <a:ext cx="3859372" cy="4181791"/>
            <a:chOff x="6943817" y="854927"/>
            <a:chExt cx="5145830" cy="5575721"/>
          </a:xfrm>
        </p:grpSpPr>
        <p:cxnSp>
          <p:nvCxnSpPr>
            <p:cNvPr id="694" name="Google Shape;694;p87"/>
            <p:cNvCxnSpPr>
              <a:stCxn id="695" idx="2"/>
              <a:endCxn id="696" idx="0"/>
            </p:cNvCxnSpPr>
            <p:nvPr/>
          </p:nvCxnSpPr>
          <p:spPr>
            <a:xfrm rot="-5400000">
              <a:off x="6445327" y="4604698"/>
              <a:ext cx="3651300" cy="600"/>
            </a:xfrm>
            <a:prstGeom prst="bentConnector5">
              <a:avLst>
                <a:gd name="adj1" fmla="val -4557"/>
                <a:gd name="adj2" fmla="val 436154080"/>
                <a:gd name="adj3" fmla="val 107965"/>
              </a:avLst>
            </a:prstGeom>
            <a:noFill/>
            <a:ln w="38100" cap="flat" cmpd="sng">
              <a:solidFill>
                <a:schemeClr val="accent1"/>
              </a:solidFill>
              <a:prstDash val="solid"/>
              <a:miter lim="800000"/>
              <a:headEnd type="none" w="sm" len="sm"/>
              <a:tailEnd type="triangle" w="med" len="med"/>
            </a:ln>
          </p:spPr>
        </p:cxnSp>
        <p:sp>
          <p:nvSpPr>
            <p:cNvPr id="697" name="Google Shape;697;p87"/>
            <p:cNvSpPr/>
            <p:nvPr/>
          </p:nvSpPr>
          <p:spPr>
            <a:xfrm>
              <a:off x="7555578" y="1772071"/>
              <a:ext cx="1430198" cy="540000"/>
            </a:xfrm>
            <a:prstGeom prst="rect">
              <a:avLst/>
            </a:prstGeom>
            <a:solidFill>
              <a:srgbClr val="1E4E79"/>
            </a:solidFill>
            <a:ln w="12700" cap="flat" cmpd="sng">
              <a:solidFill>
                <a:srgbClr val="1E4E7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r>
                <a:rPr lang="en" sz="1200">
                  <a:solidFill>
                    <a:srgbClr val="FFFFFF"/>
                  </a:solidFill>
                  <a:latin typeface="Helvetica Neue"/>
                  <a:ea typeface="Helvetica Neue"/>
                  <a:cs typeface="Helvetica Neue"/>
                  <a:sym typeface="Helvetica Neue"/>
                </a:rPr>
                <a:t>s</a:t>
              </a:r>
              <a:r>
                <a:rPr lang="en" sz="1200" i="0" u="none" strike="noStrike" cap="none">
                  <a:solidFill>
                    <a:srgbClr val="FFFFFF"/>
                  </a:solidFill>
                  <a:latin typeface="Helvetica Neue"/>
                  <a:ea typeface="Helvetica Neue"/>
                  <a:cs typeface="Helvetica Neue"/>
                  <a:sym typeface="Helvetica Neue"/>
                </a:rPr>
                <a:t>um = 0</a:t>
              </a:r>
              <a:endParaRPr sz="1100"/>
            </a:p>
            <a:p>
              <a:pPr marL="0" marR="0" lvl="0" indent="0" algn="ctr" rtl="0">
                <a:lnSpc>
                  <a:spcPct val="100000"/>
                </a:lnSpc>
                <a:spcBef>
                  <a:spcPts val="0"/>
                </a:spcBef>
                <a:spcAft>
                  <a:spcPts val="0"/>
                </a:spcAft>
                <a:buClr>
                  <a:srgbClr val="FFFFFF"/>
                </a:buClr>
                <a:buSzPts val="1200"/>
                <a:buFont typeface="Helvetica Neue"/>
                <a:buNone/>
              </a:pPr>
              <a:r>
                <a:rPr lang="en" sz="1200">
                  <a:solidFill>
                    <a:srgbClr val="FFFFFF"/>
                  </a:solidFill>
                  <a:latin typeface="Helvetica Neue"/>
                  <a:ea typeface="Helvetica Neue"/>
                  <a:cs typeface="Helvetica Neue"/>
                  <a:sym typeface="Helvetica Neue"/>
                </a:rPr>
                <a:t>count = 1</a:t>
              </a:r>
              <a:endParaRPr sz="1200" i="0" u="none" strike="noStrike" cap="none">
                <a:solidFill>
                  <a:srgbClr val="FFFFFF"/>
                </a:solidFill>
                <a:latin typeface="Helvetica Neue"/>
                <a:ea typeface="Helvetica Neue"/>
                <a:cs typeface="Helvetica Neue"/>
                <a:sym typeface="Helvetica Neue"/>
              </a:endParaRPr>
            </a:p>
          </p:txBody>
        </p:sp>
        <p:sp>
          <p:nvSpPr>
            <p:cNvPr id="698" name="Google Shape;698;p87"/>
            <p:cNvSpPr/>
            <p:nvPr/>
          </p:nvSpPr>
          <p:spPr>
            <a:xfrm>
              <a:off x="10162948" y="3004215"/>
              <a:ext cx="1926699" cy="450000"/>
            </a:xfrm>
            <a:prstGeom prst="parallelogram">
              <a:avLst>
                <a:gd name="adj" fmla="val 25000"/>
              </a:avLst>
            </a:prstGeom>
            <a:solidFill>
              <a:srgbClr val="1E4E7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chemeClr val="lt1"/>
                  </a:solidFill>
                  <a:latin typeface="Helvetica Neue"/>
                  <a:ea typeface="Helvetica Neue"/>
                  <a:cs typeface="Helvetica Neue"/>
                  <a:sym typeface="Helvetica Neue"/>
                </a:rPr>
                <a:t>print sum</a:t>
              </a:r>
              <a:endParaRPr sz="1100"/>
            </a:p>
          </p:txBody>
        </p:sp>
        <p:sp>
          <p:nvSpPr>
            <p:cNvPr id="696" name="Google Shape;696;p87"/>
            <p:cNvSpPr/>
            <p:nvPr/>
          </p:nvSpPr>
          <p:spPr>
            <a:xfrm>
              <a:off x="7063800" y="2779215"/>
              <a:ext cx="2413754" cy="900000"/>
            </a:xfrm>
            <a:prstGeom prst="diamond">
              <a:avLst/>
            </a:prstGeom>
            <a:solidFill>
              <a:srgbClr val="1E4E7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chemeClr val="lt1"/>
                  </a:solidFill>
                  <a:latin typeface="Helvetica Neue"/>
                  <a:ea typeface="Helvetica Neue"/>
                  <a:cs typeface="Helvetica Neue"/>
                  <a:sym typeface="Helvetica Neue"/>
                </a:rPr>
                <a:t>count &gt; 10</a:t>
              </a:r>
              <a:endParaRPr sz="1100"/>
            </a:p>
          </p:txBody>
        </p:sp>
        <p:sp>
          <p:nvSpPr>
            <p:cNvPr id="699" name="Google Shape;699;p87"/>
            <p:cNvSpPr/>
            <p:nvPr/>
          </p:nvSpPr>
          <p:spPr>
            <a:xfrm>
              <a:off x="7556077" y="854927"/>
              <a:ext cx="1429200" cy="450000"/>
            </a:xfrm>
            <a:prstGeom prst="roundRect">
              <a:avLst>
                <a:gd name="adj" fmla="val 50000"/>
              </a:avLst>
            </a:prstGeom>
            <a:solidFill>
              <a:srgbClr val="1E4E7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chemeClr val="lt1"/>
                  </a:solidFill>
                  <a:latin typeface="Helvetica Neue"/>
                  <a:ea typeface="Helvetica Neue"/>
                  <a:cs typeface="Helvetica Neue"/>
                  <a:sym typeface="Helvetica Neue"/>
                </a:rPr>
                <a:t>start</a:t>
              </a:r>
              <a:endParaRPr sz="1100"/>
            </a:p>
          </p:txBody>
        </p:sp>
        <p:sp>
          <p:nvSpPr>
            <p:cNvPr id="700" name="Google Shape;700;p87"/>
            <p:cNvSpPr/>
            <p:nvPr/>
          </p:nvSpPr>
          <p:spPr>
            <a:xfrm>
              <a:off x="6943817" y="5063503"/>
              <a:ext cx="2653721" cy="450000"/>
            </a:xfrm>
            <a:prstGeom prst="rect">
              <a:avLst/>
            </a:prstGeom>
            <a:solidFill>
              <a:srgbClr val="1E4E79"/>
            </a:solidFill>
            <a:ln w="12700" cap="flat" cmpd="sng">
              <a:solidFill>
                <a:srgbClr val="1E4E7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r>
                <a:rPr lang="en" sz="1200">
                  <a:solidFill>
                    <a:srgbClr val="FFFFFF"/>
                  </a:solidFill>
                  <a:latin typeface="Helvetica Neue"/>
                  <a:ea typeface="Helvetica Neue"/>
                  <a:cs typeface="Helvetica Neue"/>
                  <a:sym typeface="Helvetica Neue"/>
                </a:rPr>
                <a:t>s</a:t>
              </a:r>
              <a:r>
                <a:rPr lang="en" sz="1200" i="0" u="none" strike="noStrike" cap="none">
                  <a:solidFill>
                    <a:srgbClr val="FFFFFF"/>
                  </a:solidFill>
                  <a:latin typeface="Helvetica Neue"/>
                  <a:ea typeface="Helvetica Neue"/>
                  <a:cs typeface="Helvetica Neue"/>
                  <a:sym typeface="Helvetica Neue"/>
                </a:rPr>
                <a:t>um = sum + increment</a:t>
              </a:r>
              <a:endParaRPr sz="1200" i="0" u="none" strike="noStrike" cap="none" baseline="30000">
                <a:solidFill>
                  <a:srgbClr val="FFFFFF"/>
                </a:solidFill>
                <a:latin typeface="Helvetica Neue"/>
                <a:ea typeface="Helvetica Neue"/>
                <a:cs typeface="Helvetica Neue"/>
                <a:sym typeface="Helvetica Neue"/>
              </a:endParaRPr>
            </a:p>
          </p:txBody>
        </p:sp>
        <p:sp>
          <p:nvSpPr>
            <p:cNvPr id="695" name="Google Shape;695;p87"/>
            <p:cNvSpPr/>
            <p:nvPr/>
          </p:nvSpPr>
          <p:spPr>
            <a:xfrm>
              <a:off x="7070597" y="5980648"/>
              <a:ext cx="2400161" cy="450000"/>
            </a:xfrm>
            <a:prstGeom prst="rect">
              <a:avLst/>
            </a:prstGeom>
            <a:solidFill>
              <a:srgbClr val="1E4E79"/>
            </a:solidFill>
            <a:ln w="12700" cap="flat" cmpd="sng">
              <a:solidFill>
                <a:srgbClr val="1E4E7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r>
                <a:rPr lang="en" sz="1200">
                  <a:solidFill>
                    <a:srgbClr val="FFFFFF"/>
                  </a:solidFill>
                  <a:latin typeface="Helvetica Neue"/>
                  <a:ea typeface="Helvetica Neue"/>
                  <a:cs typeface="Helvetica Neue"/>
                  <a:sym typeface="Helvetica Neue"/>
                </a:rPr>
                <a:t>count</a:t>
              </a:r>
              <a:r>
                <a:rPr lang="en" sz="1200" i="0" u="none" strike="noStrike" cap="none">
                  <a:solidFill>
                    <a:srgbClr val="FFFFFF"/>
                  </a:solidFill>
                  <a:latin typeface="Helvetica Neue"/>
                  <a:ea typeface="Helvetica Neue"/>
                  <a:cs typeface="Helvetica Neue"/>
                  <a:sym typeface="Helvetica Neue"/>
                </a:rPr>
                <a:t> = count + 1</a:t>
              </a:r>
              <a:endParaRPr sz="1100"/>
            </a:p>
          </p:txBody>
        </p:sp>
        <p:sp>
          <p:nvSpPr>
            <p:cNvPr id="701" name="Google Shape;701;p87"/>
            <p:cNvSpPr/>
            <p:nvPr/>
          </p:nvSpPr>
          <p:spPr>
            <a:xfrm>
              <a:off x="10411697" y="4146359"/>
              <a:ext cx="1429200" cy="450000"/>
            </a:xfrm>
            <a:prstGeom prst="roundRect">
              <a:avLst>
                <a:gd name="adj" fmla="val 50000"/>
              </a:avLst>
            </a:prstGeom>
            <a:solidFill>
              <a:srgbClr val="1E4E7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chemeClr val="lt1"/>
                  </a:solidFill>
                  <a:latin typeface="Helvetica Neue"/>
                  <a:ea typeface="Helvetica Neue"/>
                  <a:cs typeface="Helvetica Neue"/>
                  <a:sym typeface="Helvetica Neue"/>
                </a:rPr>
                <a:t>stop</a:t>
              </a:r>
              <a:endParaRPr sz="1100"/>
            </a:p>
          </p:txBody>
        </p:sp>
        <p:cxnSp>
          <p:nvCxnSpPr>
            <p:cNvPr id="702" name="Google Shape;702;p87"/>
            <p:cNvCxnSpPr>
              <a:stCxn id="699" idx="2"/>
              <a:endCxn id="697" idx="0"/>
            </p:cNvCxnSpPr>
            <p:nvPr/>
          </p:nvCxnSpPr>
          <p:spPr>
            <a:xfrm>
              <a:off x="8270677" y="1304927"/>
              <a:ext cx="0" cy="4671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703" name="Google Shape;703;p87"/>
            <p:cNvCxnSpPr>
              <a:stCxn id="696" idx="3"/>
              <a:endCxn id="698" idx="5"/>
            </p:cNvCxnSpPr>
            <p:nvPr/>
          </p:nvCxnSpPr>
          <p:spPr>
            <a:xfrm>
              <a:off x="9477554" y="3229215"/>
              <a:ext cx="741600" cy="0"/>
            </a:xfrm>
            <a:prstGeom prst="straightConnector1">
              <a:avLst/>
            </a:prstGeom>
            <a:noFill/>
            <a:ln w="38100" cap="flat" cmpd="sng">
              <a:solidFill>
                <a:schemeClr val="accent1"/>
              </a:solidFill>
              <a:prstDash val="solid"/>
              <a:miter lim="800000"/>
              <a:headEnd type="none" w="sm" len="sm"/>
              <a:tailEnd type="triangle" w="med" len="med"/>
            </a:ln>
          </p:spPr>
        </p:cxnSp>
        <p:cxnSp>
          <p:nvCxnSpPr>
            <p:cNvPr id="704" name="Google Shape;704;p87"/>
            <p:cNvCxnSpPr>
              <a:stCxn id="698" idx="4"/>
              <a:endCxn id="701" idx="0"/>
            </p:cNvCxnSpPr>
            <p:nvPr/>
          </p:nvCxnSpPr>
          <p:spPr>
            <a:xfrm>
              <a:off x="11126297" y="3454215"/>
              <a:ext cx="0" cy="692100"/>
            </a:xfrm>
            <a:prstGeom prst="straightConnector1">
              <a:avLst/>
            </a:prstGeom>
            <a:noFill/>
            <a:ln w="38100" cap="flat" cmpd="sng">
              <a:solidFill>
                <a:schemeClr val="accent1"/>
              </a:solidFill>
              <a:prstDash val="solid"/>
              <a:miter lim="800000"/>
              <a:headEnd type="none" w="sm" len="sm"/>
              <a:tailEnd type="triangle" w="med" len="med"/>
            </a:ln>
          </p:spPr>
        </p:cxnSp>
        <p:sp>
          <p:nvSpPr>
            <p:cNvPr id="705" name="Google Shape;705;p87"/>
            <p:cNvSpPr txBox="1"/>
            <p:nvPr/>
          </p:nvSpPr>
          <p:spPr>
            <a:xfrm>
              <a:off x="9359480" y="2896364"/>
              <a:ext cx="587020" cy="338554"/>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Helvetica Neue"/>
                  <a:ea typeface="Helvetica Neue"/>
                  <a:cs typeface="Helvetica Neue"/>
                  <a:sym typeface="Helvetica Neue"/>
                </a:rPr>
                <a:t>YES</a:t>
              </a:r>
              <a:endParaRPr sz="1100"/>
            </a:p>
          </p:txBody>
        </p:sp>
        <p:sp>
          <p:nvSpPr>
            <p:cNvPr id="706" name="Google Shape;706;p87"/>
            <p:cNvSpPr txBox="1"/>
            <p:nvPr/>
          </p:nvSpPr>
          <p:spPr>
            <a:xfrm>
              <a:off x="8270676" y="3615621"/>
              <a:ext cx="497252" cy="338554"/>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Helvetica Neue"/>
                  <a:ea typeface="Helvetica Neue"/>
                  <a:cs typeface="Helvetica Neue"/>
                  <a:sym typeface="Helvetica Neue"/>
                </a:rPr>
                <a:t>NO</a:t>
              </a:r>
              <a:endParaRPr sz="1100"/>
            </a:p>
          </p:txBody>
        </p:sp>
        <p:cxnSp>
          <p:nvCxnSpPr>
            <p:cNvPr id="707" name="Google Shape;707;p87"/>
            <p:cNvCxnSpPr>
              <a:stCxn id="697" idx="2"/>
              <a:endCxn id="696" idx="0"/>
            </p:cNvCxnSpPr>
            <p:nvPr/>
          </p:nvCxnSpPr>
          <p:spPr>
            <a:xfrm>
              <a:off x="8270677" y="2312071"/>
              <a:ext cx="0" cy="4671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708" name="Google Shape;708;p87"/>
            <p:cNvCxnSpPr>
              <a:stCxn id="696" idx="2"/>
              <a:endCxn id="709" idx="0"/>
            </p:cNvCxnSpPr>
            <p:nvPr/>
          </p:nvCxnSpPr>
          <p:spPr>
            <a:xfrm>
              <a:off x="8270677" y="3679215"/>
              <a:ext cx="0" cy="4671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710" name="Google Shape;710;p87"/>
            <p:cNvCxnSpPr>
              <a:stCxn id="700" idx="2"/>
              <a:endCxn id="695" idx="0"/>
            </p:cNvCxnSpPr>
            <p:nvPr/>
          </p:nvCxnSpPr>
          <p:spPr>
            <a:xfrm>
              <a:off x="8270678" y="5513503"/>
              <a:ext cx="0" cy="467100"/>
            </a:xfrm>
            <a:prstGeom prst="straightConnector1">
              <a:avLst/>
            </a:prstGeom>
            <a:noFill/>
            <a:ln w="38100" cap="flat" cmpd="sng">
              <a:solidFill>
                <a:schemeClr val="accent1"/>
              </a:solidFill>
              <a:prstDash val="solid"/>
              <a:miter lim="800000"/>
              <a:headEnd type="none" w="sm" len="sm"/>
              <a:tailEnd type="triangle" w="med" len="med"/>
            </a:ln>
          </p:spPr>
        </p:cxnSp>
        <p:sp>
          <p:nvSpPr>
            <p:cNvPr id="709" name="Google Shape;709;p87"/>
            <p:cNvSpPr/>
            <p:nvPr/>
          </p:nvSpPr>
          <p:spPr>
            <a:xfrm>
              <a:off x="6943817" y="4146359"/>
              <a:ext cx="2653721" cy="450000"/>
            </a:xfrm>
            <a:prstGeom prst="rect">
              <a:avLst/>
            </a:prstGeom>
            <a:solidFill>
              <a:srgbClr val="1E4E79"/>
            </a:solidFill>
            <a:ln w="12700" cap="flat" cmpd="sng">
              <a:solidFill>
                <a:srgbClr val="1E4E7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r>
                <a:rPr lang="en" sz="1200">
                  <a:solidFill>
                    <a:srgbClr val="FFFFFF"/>
                  </a:solidFill>
                  <a:latin typeface="Helvetica Neue"/>
                  <a:ea typeface="Helvetica Neue"/>
                  <a:cs typeface="Helvetica Neue"/>
                  <a:sym typeface="Helvetica Neue"/>
                </a:rPr>
                <a:t>increment = count</a:t>
              </a:r>
              <a:r>
                <a:rPr lang="en" sz="1200" baseline="30000">
                  <a:solidFill>
                    <a:srgbClr val="FFFFFF"/>
                  </a:solidFill>
                  <a:latin typeface="Helvetica Neue"/>
                  <a:ea typeface="Helvetica Neue"/>
                  <a:cs typeface="Helvetica Neue"/>
                  <a:sym typeface="Helvetica Neue"/>
                </a:rPr>
                <a:t>2</a:t>
              </a:r>
              <a:endParaRPr sz="1200" i="0" u="none" strike="noStrike" cap="none" baseline="30000">
                <a:solidFill>
                  <a:srgbClr val="FFFFFF"/>
                </a:solidFill>
                <a:latin typeface="Helvetica Neue"/>
                <a:ea typeface="Helvetica Neue"/>
                <a:cs typeface="Helvetica Neue"/>
                <a:sym typeface="Helvetica Neue"/>
              </a:endParaRPr>
            </a:p>
          </p:txBody>
        </p:sp>
        <p:cxnSp>
          <p:nvCxnSpPr>
            <p:cNvPr id="711" name="Google Shape;711;p87"/>
            <p:cNvCxnSpPr>
              <a:stCxn id="709" idx="2"/>
              <a:endCxn id="700" idx="0"/>
            </p:cNvCxnSpPr>
            <p:nvPr/>
          </p:nvCxnSpPr>
          <p:spPr>
            <a:xfrm>
              <a:off x="8270678" y="4596359"/>
              <a:ext cx="0" cy="467100"/>
            </a:xfrm>
            <a:prstGeom prst="straightConnector1">
              <a:avLst/>
            </a:prstGeom>
            <a:noFill/>
            <a:ln w="38100" cap="flat" cmpd="sng">
              <a:solidFill>
                <a:schemeClr val="accent1"/>
              </a:solidFill>
              <a:prstDash val="solid"/>
              <a:miter lim="800000"/>
              <a:headEnd type="none" w="sm" len="sm"/>
              <a:tailEnd type="triangle" w="med" len="med"/>
            </a:ln>
          </p:spPr>
        </p:cxnSp>
      </p:grpSp>
      <p:sp>
        <p:nvSpPr>
          <p:cNvPr id="712" name="Google Shape;712;p87"/>
          <p:cNvSpPr txBox="1">
            <a:spLocks noGrp="1"/>
          </p:cNvSpPr>
          <p:nvPr>
            <p:ph type="title"/>
          </p:nvPr>
        </p:nvSpPr>
        <p:spPr>
          <a:xfrm>
            <a:off x="3566160" y="273844"/>
            <a:ext cx="5079378" cy="669821"/>
          </a:xfrm>
          <a:prstGeom prst="rect">
            <a:avLst/>
          </a:prstGeom>
          <a:noFill/>
          <a:ln>
            <a:noFill/>
          </a:ln>
        </p:spPr>
        <p:txBody>
          <a:bodyPr spcFirstLastPara="1" wrap="square" lIns="0" tIns="0" rIns="0" bIns="0" anchor="ctr" anchorCtr="0">
            <a:noAutofit/>
          </a:bodyPr>
          <a:lstStyle/>
          <a:p>
            <a:pPr marL="12700" marR="0" lvl="0" indent="0" algn="r" rtl="0">
              <a:lnSpc>
                <a:spcPct val="90000"/>
              </a:lnSpc>
              <a:spcBef>
                <a:spcPts val="0"/>
              </a:spcBef>
              <a:spcAft>
                <a:spcPts val="0"/>
              </a:spcAft>
              <a:buClr>
                <a:srgbClr val="002060"/>
              </a:buClr>
              <a:buSzPts val="1500"/>
              <a:buFont typeface="Open Sans"/>
              <a:buNone/>
            </a:pPr>
            <a:r>
              <a:rPr lang="en" sz="1500" b="1" i="0" u="none" strike="noStrike" cap="none">
                <a:solidFill>
                  <a:srgbClr val="002060"/>
                </a:solidFill>
                <a:latin typeface="Open Sans"/>
                <a:ea typeface="Open Sans"/>
                <a:cs typeface="Open Sans"/>
                <a:sym typeface="Open Sans"/>
              </a:rPr>
              <a:t>Programming Elements </a:t>
            </a:r>
            <a:br>
              <a:rPr lang="en" sz="1500" b="1" i="0" u="none" strike="noStrike" cap="none">
                <a:solidFill>
                  <a:srgbClr val="002060"/>
                </a:solidFill>
                <a:latin typeface="Open Sans"/>
                <a:ea typeface="Open Sans"/>
                <a:cs typeface="Open Sans"/>
                <a:sym typeface="Open Sans"/>
              </a:rPr>
            </a:br>
            <a:r>
              <a:rPr lang="en" sz="1500" b="1" i="0" u="none" strike="noStrike" cap="none">
                <a:solidFill>
                  <a:srgbClr val="2E75B5"/>
                </a:solidFill>
                <a:latin typeface="Open Sans"/>
                <a:ea typeface="Open Sans"/>
                <a:cs typeface="Open Sans"/>
                <a:sym typeface="Open Sans"/>
              </a:rPr>
              <a:t>Loops</a:t>
            </a:r>
            <a:endParaRPr sz="1100"/>
          </a:p>
        </p:txBody>
      </p:sp>
      <p:sp>
        <p:nvSpPr>
          <p:cNvPr id="713" name="Google Shape;713;p87"/>
          <p:cNvSpPr txBox="1">
            <a:spLocks noGrp="1"/>
          </p:cNvSpPr>
          <p:nvPr>
            <p:ph type="body" idx="1"/>
          </p:nvPr>
        </p:nvSpPr>
        <p:spPr>
          <a:xfrm>
            <a:off x="673894" y="1234679"/>
            <a:ext cx="4270135" cy="4079963"/>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Clr>
                <a:schemeClr val="dk1"/>
              </a:buClr>
              <a:buSzPts val="1200"/>
              <a:buNone/>
            </a:pPr>
            <a:r>
              <a:rPr lang="en" sz="1200">
                <a:latin typeface="Helvetica Neue"/>
                <a:ea typeface="Helvetica Neue"/>
                <a:cs typeface="Helvetica Neue"/>
                <a:sym typeface="Helvetica Neue"/>
              </a:rPr>
              <a:t>What happens in the loop?</a:t>
            </a:r>
            <a:endParaRPr sz="1200" b="1" i="1">
              <a:latin typeface="Helvetica Neue"/>
              <a:ea typeface="Helvetica Neue"/>
              <a:cs typeface="Helvetica Neue"/>
              <a:sym typeface="Helvetica Neue"/>
            </a:endParaRPr>
          </a:p>
          <a:p>
            <a:pPr marL="177800" lvl="0" indent="-177800" algn="l" rtl="0">
              <a:lnSpc>
                <a:spcPct val="100000"/>
              </a:lnSpc>
              <a:spcBef>
                <a:spcPts val="800"/>
              </a:spcBef>
              <a:spcAft>
                <a:spcPts val="0"/>
              </a:spcAft>
              <a:buClr>
                <a:schemeClr val="dk1"/>
              </a:buClr>
              <a:buSzPts val="1200"/>
              <a:buChar char="•"/>
            </a:pPr>
            <a:r>
              <a:rPr lang="en" sz="1200" b="1">
                <a:latin typeface="Helvetica Neue"/>
                <a:ea typeface="Helvetica Neue"/>
                <a:cs typeface="Helvetica Neue"/>
                <a:sym typeface="Helvetica Neue"/>
              </a:rPr>
              <a:t>Iteration 1 (sum = 0; count = 1 🡪 stay in loop)</a:t>
            </a:r>
            <a:endParaRPr sz="1100"/>
          </a:p>
          <a:p>
            <a:pPr marL="685800" lvl="1" indent="-342900" algn="l" rtl="0">
              <a:lnSpc>
                <a:spcPct val="100000"/>
              </a:lnSpc>
              <a:spcBef>
                <a:spcPts val="400"/>
              </a:spcBef>
              <a:spcAft>
                <a:spcPts val="0"/>
              </a:spcAft>
              <a:buClr>
                <a:schemeClr val="dk1"/>
              </a:buClr>
              <a:buSzPts val="1200"/>
              <a:buFont typeface="Arial"/>
              <a:buChar char="•"/>
            </a:pPr>
            <a:r>
              <a:rPr lang="en" sz="1200">
                <a:latin typeface="Helvetica Neue"/>
                <a:ea typeface="Helvetica Neue"/>
                <a:cs typeface="Helvetica Neue"/>
                <a:sym typeface="Helvetica Neue"/>
              </a:rPr>
              <a:t>increment = count</a:t>
            </a:r>
            <a:r>
              <a:rPr lang="en" sz="1200" baseline="30000">
                <a:latin typeface="Helvetica Neue"/>
                <a:ea typeface="Helvetica Neue"/>
                <a:cs typeface="Helvetica Neue"/>
                <a:sym typeface="Helvetica Neue"/>
              </a:rPr>
              <a:t>2</a:t>
            </a:r>
            <a:r>
              <a:rPr lang="en" sz="1200">
                <a:latin typeface="Helvetica Neue"/>
                <a:ea typeface="Helvetica Neue"/>
                <a:cs typeface="Helvetica Neue"/>
                <a:sym typeface="Helvetica Neue"/>
              </a:rPr>
              <a:t> = 1</a:t>
            </a:r>
            <a:r>
              <a:rPr lang="en" sz="1200" baseline="30000">
                <a:latin typeface="Helvetica Neue"/>
                <a:ea typeface="Helvetica Neue"/>
                <a:cs typeface="Helvetica Neue"/>
                <a:sym typeface="Helvetica Neue"/>
              </a:rPr>
              <a:t>2</a:t>
            </a:r>
            <a:r>
              <a:rPr lang="en" sz="1200">
                <a:latin typeface="Helvetica Neue"/>
                <a:ea typeface="Helvetica Neue"/>
                <a:cs typeface="Helvetica Neue"/>
                <a:sym typeface="Helvetica Neue"/>
              </a:rPr>
              <a:t> = 1</a:t>
            </a:r>
            <a:endParaRPr sz="1100"/>
          </a:p>
          <a:p>
            <a:pPr marL="685800" lvl="1" indent="-342900" algn="l" rtl="0">
              <a:lnSpc>
                <a:spcPct val="100000"/>
              </a:lnSpc>
              <a:spcBef>
                <a:spcPts val="400"/>
              </a:spcBef>
              <a:spcAft>
                <a:spcPts val="0"/>
              </a:spcAft>
              <a:buClr>
                <a:schemeClr val="dk1"/>
              </a:buClr>
              <a:buSzPts val="1200"/>
              <a:buFont typeface="Arial"/>
              <a:buChar char="•"/>
            </a:pPr>
            <a:r>
              <a:rPr lang="en" sz="1200">
                <a:latin typeface="Helvetica Neue"/>
                <a:ea typeface="Helvetica Neue"/>
                <a:cs typeface="Helvetica Neue"/>
                <a:sym typeface="Helvetica Neue"/>
              </a:rPr>
              <a:t>sum = sum + increment = 0 + 1 = 1</a:t>
            </a:r>
            <a:endParaRPr sz="1100"/>
          </a:p>
          <a:p>
            <a:pPr marL="685800" lvl="1" indent="-342900" algn="l" rtl="0">
              <a:lnSpc>
                <a:spcPct val="100000"/>
              </a:lnSpc>
              <a:spcBef>
                <a:spcPts val="400"/>
              </a:spcBef>
              <a:spcAft>
                <a:spcPts val="0"/>
              </a:spcAft>
              <a:buClr>
                <a:schemeClr val="dk1"/>
              </a:buClr>
              <a:buSzPts val="1200"/>
              <a:buFont typeface="Arial"/>
              <a:buChar char="•"/>
            </a:pPr>
            <a:r>
              <a:rPr lang="en" sz="1200">
                <a:latin typeface="Helvetica Neue"/>
                <a:ea typeface="Helvetica Neue"/>
                <a:cs typeface="Helvetica Neue"/>
                <a:sym typeface="Helvetica Neue"/>
              </a:rPr>
              <a:t>count = count + 1 = 1 + 1 = 2</a:t>
            </a:r>
            <a:endParaRPr sz="1100"/>
          </a:p>
          <a:p>
            <a:pPr marL="177800" lvl="0" indent="-177800" algn="l" rtl="0">
              <a:lnSpc>
                <a:spcPct val="100000"/>
              </a:lnSpc>
              <a:spcBef>
                <a:spcPts val="800"/>
              </a:spcBef>
              <a:spcAft>
                <a:spcPts val="0"/>
              </a:spcAft>
              <a:buClr>
                <a:schemeClr val="dk1"/>
              </a:buClr>
              <a:buSzPts val="1200"/>
              <a:buChar char="•"/>
            </a:pPr>
            <a:r>
              <a:rPr lang="en" sz="1200" b="1">
                <a:latin typeface="Helvetica Neue"/>
                <a:ea typeface="Helvetica Neue"/>
                <a:cs typeface="Helvetica Neue"/>
                <a:sym typeface="Helvetica Neue"/>
              </a:rPr>
              <a:t>Iteration 2 (sum = 1; count = 2 🡪 stay in loop)</a:t>
            </a:r>
            <a:endParaRPr sz="1100"/>
          </a:p>
          <a:p>
            <a:pPr marL="685800" lvl="1" indent="-342900" algn="l" rtl="0">
              <a:lnSpc>
                <a:spcPct val="100000"/>
              </a:lnSpc>
              <a:spcBef>
                <a:spcPts val="400"/>
              </a:spcBef>
              <a:spcAft>
                <a:spcPts val="0"/>
              </a:spcAft>
              <a:buClr>
                <a:schemeClr val="dk1"/>
              </a:buClr>
              <a:buSzPts val="1200"/>
              <a:buFont typeface="Arial"/>
              <a:buChar char="•"/>
            </a:pPr>
            <a:r>
              <a:rPr lang="en" sz="1200">
                <a:latin typeface="Helvetica Neue"/>
                <a:ea typeface="Helvetica Neue"/>
                <a:cs typeface="Helvetica Neue"/>
                <a:sym typeface="Helvetica Neue"/>
              </a:rPr>
              <a:t>increment = count</a:t>
            </a:r>
            <a:r>
              <a:rPr lang="en" sz="1200" baseline="30000">
                <a:latin typeface="Helvetica Neue"/>
                <a:ea typeface="Helvetica Neue"/>
                <a:cs typeface="Helvetica Neue"/>
                <a:sym typeface="Helvetica Neue"/>
              </a:rPr>
              <a:t>2</a:t>
            </a:r>
            <a:r>
              <a:rPr lang="en" sz="1200">
                <a:latin typeface="Helvetica Neue"/>
                <a:ea typeface="Helvetica Neue"/>
                <a:cs typeface="Helvetica Neue"/>
                <a:sym typeface="Helvetica Neue"/>
              </a:rPr>
              <a:t> = 2</a:t>
            </a:r>
            <a:r>
              <a:rPr lang="en" sz="1200" baseline="30000">
                <a:latin typeface="Helvetica Neue"/>
                <a:ea typeface="Helvetica Neue"/>
                <a:cs typeface="Helvetica Neue"/>
                <a:sym typeface="Helvetica Neue"/>
              </a:rPr>
              <a:t>2</a:t>
            </a:r>
            <a:r>
              <a:rPr lang="en" sz="1200">
                <a:latin typeface="Helvetica Neue"/>
                <a:ea typeface="Helvetica Neue"/>
                <a:cs typeface="Helvetica Neue"/>
                <a:sym typeface="Helvetica Neue"/>
              </a:rPr>
              <a:t> = 4</a:t>
            </a:r>
            <a:endParaRPr sz="1100"/>
          </a:p>
          <a:p>
            <a:pPr marL="685800" lvl="1" indent="-342900" algn="l" rtl="0">
              <a:lnSpc>
                <a:spcPct val="100000"/>
              </a:lnSpc>
              <a:spcBef>
                <a:spcPts val="400"/>
              </a:spcBef>
              <a:spcAft>
                <a:spcPts val="0"/>
              </a:spcAft>
              <a:buClr>
                <a:schemeClr val="dk1"/>
              </a:buClr>
              <a:buSzPts val="1200"/>
              <a:buFont typeface="Arial"/>
              <a:buChar char="•"/>
            </a:pPr>
            <a:r>
              <a:rPr lang="en" sz="1200">
                <a:latin typeface="Helvetica Neue"/>
                <a:ea typeface="Helvetica Neue"/>
                <a:cs typeface="Helvetica Neue"/>
                <a:sym typeface="Helvetica Neue"/>
              </a:rPr>
              <a:t>sum = sum + increment = 1 + 4 = 5</a:t>
            </a:r>
            <a:endParaRPr sz="1100"/>
          </a:p>
          <a:p>
            <a:pPr marL="685800" lvl="1" indent="-342900" algn="l" rtl="0">
              <a:lnSpc>
                <a:spcPct val="100000"/>
              </a:lnSpc>
              <a:spcBef>
                <a:spcPts val="400"/>
              </a:spcBef>
              <a:spcAft>
                <a:spcPts val="0"/>
              </a:spcAft>
              <a:buClr>
                <a:schemeClr val="dk1"/>
              </a:buClr>
              <a:buSzPts val="1200"/>
              <a:buFont typeface="Arial"/>
              <a:buChar char="•"/>
            </a:pPr>
            <a:r>
              <a:rPr lang="en" sz="1200">
                <a:latin typeface="Helvetica Neue"/>
                <a:ea typeface="Helvetica Neue"/>
                <a:cs typeface="Helvetica Neue"/>
                <a:sym typeface="Helvetica Neue"/>
              </a:rPr>
              <a:t>count = count + 1 = 2 + 1 = 3</a:t>
            </a:r>
            <a:endParaRPr sz="1100"/>
          </a:p>
          <a:p>
            <a:pPr marL="342900" lvl="1" indent="0" algn="l" rtl="0">
              <a:lnSpc>
                <a:spcPct val="100000"/>
              </a:lnSpc>
              <a:spcBef>
                <a:spcPts val="400"/>
              </a:spcBef>
              <a:spcAft>
                <a:spcPts val="0"/>
              </a:spcAft>
              <a:buClr>
                <a:schemeClr val="dk1"/>
              </a:buClr>
              <a:buSzPts val="1200"/>
              <a:buNone/>
            </a:pPr>
            <a:r>
              <a:rPr lang="en" sz="1200">
                <a:latin typeface="Helvetica Neue"/>
                <a:ea typeface="Helvetica Neue"/>
                <a:cs typeface="Helvetica Neue"/>
                <a:sym typeface="Helvetica Neue"/>
              </a:rPr>
              <a:t>…</a:t>
            </a:r>
            <a:endParaRPr sz="1100"/>
          </a:p>
          <a:p>
            <a:pPr marL="177800" lvl="0" indent="-177800" algn="l" rtl="0">
              <a:lnSpc>
                <a:spcPct val="100000"/>
              </a:lnSpc>
              <a:spcBef>
                <a:spcPts val="800"/>
              </a:spcBef>
              <a:spcAft>
                <a:spcPts val="0"/>
              </a:spcAft>
              <a:buClr>
                <a:schemeClr val="dk1"/>
              </a:buClr>
              <a:buSzPts val="1200"/>
              <a:buChar char="•"/>
            </a:pPr>
            <a:r>
              <a:rPr lang="en" sz="1200" b="1">
                <a:latin typeface="Helvetica Neue"/>
                <a:ea typeface="Helvetica Neue"/>
                <a:cs typeface="Helvetica Neue"/>
                <a:sym typeface="Helvetica Neue"/>
              </a:rPr>
              <a:t>Iteration 10 (sum = 285; count = 10 🡪 stay in loop)</a:t>
            </a:r>
            <a:endParaRPr sz="1100"/>
          </a:p>
          <a:p>
            <a:pPr marL="685800" lvl="1" indent="-342900" algn="l" rtl="0">
              <a:lnSpc>
                <a:spcPct val="100000"/>
              </a:lnSpc>
              <a:spcBef>
                <a:spcPts val="400"/>
              </a:spcBef>
              <a:spcAft>
                <a:spcPts val="0"/>
              </a:spcAft>
              <a:buClr>
                <a:schemeClr val="dk1"/>
              </a:buClr>
              <a:buSzPts val="1200"/>
              <a:buFont typeface="Arial"/>
              <a:buChar char="•"/>
            </a:pPr>
            <a:r>
              <a:rPr lang="en" sz="1200">
                <a:latin typeface="Helvetica Neue"/>
                <a:ea typeface="Helvetica Neue"/>
                <a:cs typeface="Helvetica Neue"/>
                <a:sym typeface="Helvetica Neue"/>
              </a:rPr>
              <a:t>increment = count</a:t>
            </a:r>
            <a:r>
              <a:rPr lang="en" sz="1200" baseline="30000">
                <a:latin typeface="Helvetica Neue"/>
                <a:ea typeface="Helvetica Neue"/>
                <a:cs typeface="Helvetica Neue"/>
                <a:sym typeface="Helvetica Neue"/>
              </a:rPr>
              <a:t>2</a:t>
            </a:r>
            <a:r>
              <a:rPr lang="en" sz="1200">
                <a:latin typeface="Helvetica Neue"/>
                <a:ea typeface="Helvetica Neue"/>
                <a:cs typeface="Helvetica Neue"/>
                <a:sym typeface="Helvetica Neue"/>
              </a:rPr>
              <a:t> = 10</a:t>
            </a:r>
            <a:r>
              <a:rPr lang="en" sz="1200" baseline="30000">
                <a:latin typeface="Helvetica Neue"/>
                <a:ea typeface="Helvetica Neue"/>
                <a:cs typeface="Helvetica Neue"/>
                <a:sym typeface="Helvetica Neue"/>
              </a:rPr>
              <a:t>2</a:t>
            </a:r>
            <a:r>
              <a:rPr lang="en" sz="1200">
                <a:latin typeface="Helvetica Neue"/>
                <a:ea typeface="Helvetica Neue"/>
                <a:cs typeface="Helvetica Neue"/>
                <a:sym typeface="Helvetica Neue"/>
              </a:rPr>
              <a:t> = 100</a:t>
            </a:r>
            <a:endParaRPr sz="1100"/>
          </a:p>
          <a:p>
            <a:pPr marL="685800" lvl="1" indent="-342900" algn="l" rtl="0">
              <a:lnSpc>
                <a:spcPct val="100000"/>
              </a:lnSpc>
              <a:spcBef>
                <a:spcPts val="400"/>
              </a:spcBef>
              <a:spcAft>
                <a:spcPts val="0"/>
              </a:spcAft>
              <a:buClr>
                <a:schemeClr val="dk1"/>
              </a:buClr>
              <a:buSzPts val="1200"/>
              <a:buFont typeface="Arial"/>
              <a:buChar char="•"/>
            </a:pPr>
            <a:r>
              <a:rPr lang="en" sz="1200">
                <a:latin typeface="Helvetica Neue"/>
                <a:ea typeface="Helvetica Neue"/>
                <a:cs typeface="Helvetica Neue"/>
                <a:sym typeface="Helvetica Neue"/>
              </a:rPr>
              <a:t>sum = sum + increment = 285 + 100 = 385</a:t>
            </a:r>
            <a:endParaRPr sz="1100"/>
          </a:p>
          <a:p>
            <a:pPr marL="685800" lvl="1" indent="-342900" algn="l" rtl="0">
              <a:lnSpc>
                <a:spcPct val="100000"/>
              </a:lnSpc>
              <a:spcBef>
                <a:spcPts val="400"/>
              </a:spcBef>
              <a:spcAft>
                <a:spcPts val="0"/>
              </a:spcAft>
              <a:buClr>
                <a:schemeClr val="dk1"/>
              </a:buClr>
              <a:buSzPts val="1200"/>
              <a:buFont typeface="Arial"/>
              <a:buChar char="•"/>
            </a:pPr>
            <a:r>
              <a:rPr lang="en" sz="1200">
                <a:latin typeface="Helvetica Neue"/>
                <a:ea typeface="Helvetica Neue"/>
                <a:cs typeface="Helvetica Neue"/>
                <a:sym typeface="Helvetica Neue"/>
              </a:rPr>
              <a:t>count = count + 1 = 10 + 1 = 11</a:t>
            </a:r>
            <a:endParaRPr sz="1100"/>
          </a:p>
          <a:p>
            <a:pPr marL="177800" lvl="0" indent="-177800" algn="l" rtl="0">
              <a:lnSpc>
                <a:spcPct val="100000"/>
              </a:lnSpc>
              <a:spcBef>
                <a:spcPts val="800"/>
              </a:spcBef>
              <a:spcAft>
                <a:spcPts val="0"/>
              </a:spcAft>
              <a:buClr>
                <a:schemeClr val="dk1"/>
              </a:buClr>
              <a:buSzPts val="1200"/>
              <a:buChar char="•"/>
            </a:pPr>
            <a:r>
              <a:rPr lang="en" sz="1200" b="1">
                <a:latin typeface="Helvetica Neue"/>
                <a:ea typeface="Helvetica Neue"/>
                <a:cs typeface="Helvetica Neue"/>
                <a:sym typeface="Helvetica Neue"/>
              </a:rPr>
              <a:t>Iteration 11 (sum = 385; count = 11 🡪 </a:t>
            </a:r>
            <a:r>
              <a:rPr lang="en" sz="1200" b="1" u="sng">
                <a:latin typeface="Helvetica Neue"/>
                <a:ea typeface="Helvetica Neue"/>
                <a:cs typeface="Helvetica Neue"/>
                <a:sym typeface="Helvetica Neue"/>
              </a:rPr>
              <a:t>leave loop!</a:t>
            </a:r>
            <a:r>
              <a:rPr lang="en" sz="1200" b="1">
                <a:latin typeface="Helvetica Neue"/>
                <a:ea typeface="Helvetica Neue"/>
                <a:cs typeface="Helvetica Neue"/>
                <a:sym typeface="Helvetica Neue"/>
              </a:rPr>
              <a:t>)</a:t>
            </a:r>
            <a:endParaRPr sz="1100"/>
          </a:p>
          <a:p>
            <a:pPr marL="342900" lvl="0" indent="-342900" algn="l" rtl="0">
              <a:lnSpc>
                <a:spcPct val="100000"/>
              </a:lnSpc>
              <a:spcBef>
                <a:spcPts val="800"/>
              </a:spcBef>
              <a:spcAft>
                <a:spcPts val="0"/>
              </a:spcAft>
              <a:buClr>
                <a:schemeClr val="dk1"/>
              </a:buClr>
              <a:buSzPts val="1200"/>
              <a:buFont typeface="Arial"/>
              <a:buChar char="•"/>
            </a:pPr>
            <a:r>
              <a:rPr lang="en" sz="1200">
                <a:latin typeface="Helvetica Neue"/>
                <a:ea typeface="Helvetica Neue"/>
                <a:cs typeface="Helvetica Neue"/>
                <a:sym typeface="Helvetica Neue"/>
              </a:rPr>
              <a:t>print ‘385’</a:t>
            </a:r>
            <a:endParaRPr sz="11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grpSp>
        <p:nvGrpSpPr>
          <p:cNvPr id="719" name="Google Shape;719;p88"/>
          <p:cNvGrpSpPr/>
          <p:nvPr/>
        </p:nvGrpSpPr>
        <p:grpSpPr>
          <a:xfrm>
            <a:off x="3599089" y="3390290"/>
            <a:ext cx="1945822" cy="1323733"/>
            <a:chOff x="192505" y="2847643"/>
            <a:chExt cx="2594429" cy="1764978"/>
          </a:xfrm>
        </p:grpSpPr>
        <p:grpSp>
          <p:nvGrpSpPr>
            <p:cNvPr id="720" name="Google Shape;720;p88"/>
            <p:cNvGrpSpPr/>
            <p:nvPr/>
          </p:nvGrpSpPr>
          <p:grpSpPr>
            <a:xfrm>
              <a:off x="929149" y="2847643"/>
              <a:ext cx="1857785" cy="1764978"/>
              <a:chOff x="4644864" y="2242959"/>
              <a:chExt cx="1857785" cy="1764978"/>
            </a:xfrm>
          </p:grpSpPr>
          <p:cxnSp>
            <p:nvCxnSpPr>
              <p:cNvPr id="721" name="Google Shape;721;p88"/>
              <p:cNvCxnSpPr>
                <a:stCxn id="722" idx="2"/>
                <a:endCxn id="723" idx="0"/>
              </p:cNvCxnSpPr>
              <p:nvPr/>
            </p:nvCxnSpPr>
            <p:spPr>
              <a:xfrm>
                <a:off x="5573756" y="2692959"/>
                <a:ext cx="0" cy="342900"/>
              </a:xfrm>
              <a:prstGeom prst="straightConnector1">
                <a:avLst/>
              </a:prstGeom>
              <a:noFill/>
              <a:ln w="38100" cap="flat" cmpd="sng">
                <a:solidFill>
                  <a:schemeClr val="accent1"/>
                </a:solidFill>
                <a:prstDash val="solid"/>
                <a:miter lim="800000"/>
                <a:headEnd type="none" w="sm" len="sm"/>
                <a:tailEnd type="triangle" w="med" len="med"/>
              </a:ln>
            </p:spPr>
          </p:cxnSp>
          <p:sp>
            <p:nvSpPr>
              <p:cNvPr id="722" name="Google Shape;722;p88"/>
              <p:cNvSpPr/>
              <p:nvPr/>
            </p:nvSpPr>
            <p:spPr>
              <a:xfrm>
                <a:off x="4859156" y="2242959"/>
                <a:ext cx="1429200" cy="450000"/>
              </a:xfrm>
              <a:prstGeom prst="roundRect">
                <a:avLst>
                  <a:gd name="adj" fmla="val 50000"/>
                </a:avLst>
              </a:prstGeom>
              <a:solidFill>
                <a:srgbClr val="1E4E7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chemeClr val="lt1"/>
                    </a:solidFill>
                    <a:latin typeface="Helvetica Neue"/>
                    <a:ea typeface="Helvetica Neue"/>
                    <a:cs typeface="Helvetica Neue"/>
                    <a:sym typeface="Helvetica Neue"/>
                  </a:rPr>
                  <a:t>start</a:t>
                </a:r>
                <a:endParaRPr sz="1100"/>
              </a:p>
            </p:txBody>
          </p:sp>
          <p:sp>
            <p:nvSpPr>
              <p:cNvPr id="723" name="Google Shape;723;p88"/>
              <p:cNvSpPr/>
              <p:nvPr/>
            </p:nvSpPr>
            <p:spPr>
              <a:xfrm>
                <a:off x="4644864" y="3035937"/>
                <a:ext cx="1857785" cy="450000"/>
              </a:xfrm>
              <a:prstGeom prst="parallelogram">
                <a:avLst>
                  <a:gd name="adj" fmla="val 25000"/>
                </a:avLst>
              </a:prstGeom>
              <a:solidFill>
                <a:srgbClr val="1E4E7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chemeClr val="lt1"/>
                    </a:solidFill>
                    <a:latin typeface="Helvetica Neue"/>
                    <a:ea typeface="Helvetica Neue"/>
                    <a:cs typeface="Helvetica Neue"/>
                    <a:sym typeface="Helvetica Neue"/>
                  </a:rPr>
                  <a:t>input N, num</a:t>
                </a:r>
                <a:endParaRPr sz="1200">
                  <a:solidFill>
                    <a:schemeClr val="lt1"/>
                  </a:solidFill>
                  <a:latin typeface="Helvetica Neue"/>
                  <a:ea typeface="Helvetica Neue"/>
                  <a:cs typeface="Helvetica Neue"/>
                  <a:sym typeface="Helvetica Neue"/>
                </a:endParaRPr>
              </a:p>
            </p:txBody>
          </p:sp>
          <p:cxnSp>
            <p:nvCxnSpPr>
              <p:cNvPr id="724" name="Google Shape;724;p88"/>
              <p:cNvCxnSpPr>
                <a:stCxn id="723" idx="4"/>
              </p:cNvCxnSpPr>
              <p:nvPr/>
            </p:nvCxnSpPr>
            <p:spPr>
              <a:xfrm>
                <a:off x="5573757" y="3485937"/>
                <a:ext cx="0" cy="342900"/>
              </a:xfrm>
              <a:prstGeom prst="straightConnector1">
                <a:avLst/>
              </a:prstGeom>
              <a:noFill/>
              <a:ln w="38100" cap="flat" cmpd="sng">
                <a:solidFill>
                  <a:schemeClr val="accent1"/>
                </a:solidFill>
                <a:prstDash val="solid"/>
                <a:miter lim="800000"/>
                <a:headEnd type="none" w="sm" len="sm"/>
                <a:tailEnd type="triangle" w="med" len="med"/>
              </a:ln>
            </p:spPr>
          </p:cxnSp>
          <p:grpSp>
            <p:nvGrpSpPr>
              <p:cNvPr id="725" name="Google Shape;725;p88"/>
              <p:cNvGrpSpPr/>
              <p:nvPr/>
            </p:nvGrpSpPr>
            <p:grpSpPr>
              <a:xfrm>
                <a:off x="5385356" y="3935937"/>
                <a:ext cx="376800" cy="72000"/>
                <a:chOff x="5227093" y="4560627"/>
                <a:chExt cx="376800" cy="72000"/>
              </a:xfrm>
            </p:grpSpPr>
            <p:sp>
              <p:nvSpPr>
                <p:cNvPr id="726" name="Google Shape;726;p88"/>
                <p:cNvSpPr/>
                <p:nvPr/>
              </p:nvSpPr>
              <p:spPr>
                <a:xfrm>
                  <a:off x="5227093" y="4560627"/>
                  <a:ext cx="72000" cy="72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Helvetica Neue"/>
                    <a:ea typeface="Helvetica Neue"/>
                    <a:cs typeface="Helvetica Neue"/>
                    <a:sym typeface="Helvetica Neue"/>
                  </a:endParaRPr>
                </a:p>
              </p:txBody>
            </p:sp>
            <p:sp>
              <p:nvSpPr>
                <p:cNvPr id="727" name="Google Shape;727;p88"/>
                <p:cNvSpPr/>
                <p:nvPr/>
              </p:nvSpPr>
              <p:spPr>
                <a:xfrm>
                  <a:off x="5379493" y="4560627"/>
                  <a:ext cx="72000" cy="72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Helvetica Neue"/>
                    <a:ea typeface="Helvetica Neue"/>
                    <a:cs typeface="Helvetica Neue"/>
                    <a:sym typeface="Helvetica Neue"/>
                  </a:endParaRPr>
                </a:p>
              </p:txBody>
            </p:sp>
            <p:sp>
              <p:nvSpPr>
                <p:cNvPr id="728" name="Google Shape;728;p88"/>
                <p:cNvSpPr/>
                <p:nvPr/>
              </p:nvSpPr>
              <p:spPr>
                <a:xfrm>
                  <a:off x="5531893" y="4560627"/>
                  <a:ext cx="72000" cy="72000"/>
                </a:xfrm>
                <a:prstGeom prst="ellipse">
                  <a:avLst/>
                </a:prstGeom>
                <a:solidFill>
                  <a:schemeClr val="dk1"/>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Helvetica Neue"/>
                    <a:ea typeface="Helvetica Neue"/>
                    <a:cs typeface="Helvetica Neue"/>
                    <a:sym typeface="Helvetica Neue"/>
                  </a:endParaRPr>
                </a:p>
              </p:txBody>
            </p:sp>
          </p:grpSp>
        </p:grpSp>
        <p:sp>
          <p:nvSpPr>
            <p:cNvPr id="729" name="Google Shape;729;p88"/>
            <p:cNvSpPr txBox="1"/>
            <p:nvPr/>
          </p:nvSpPr>
          <p:spPr>
            <a:xfrm>
              <a:off x="192505" y="2847643"/>
              <a:ext cx="736644" cy="36933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1800">
                  <a:solidFill>
                    <a:srgbClr val="121504"/>
                  </a:solidFill>
                  <a:latin typeface="Helvetica Neue"/>
                  <a:ea typeface="Helvetica Neue"/>
                  <a:cs typeface="Helvetica Neue"/>
                  <a:sym typeface="Helvetica Neue"/>
                </a:rPr>
                <a:t>Hint:</a:t>
              </a:r>
              <a:endParaRPr sz="1100"/>
            </a:p>
          </p:txBody>
        </p:sp>
      </p:grpSp>
      <p:sp>
        <p:nvSpPr>
          <p:cNvPr id="730" name="Google Shape;730;p88"/>
          <p:cNvSpPr/>
          <p:nvPr/>
        </p:nvSpPr>
        <p:spPr>
          <a:xfrm>
            <a:off x="237668" y="1293265"/>
            <a:ext cx="8668663" cy="1620000"/>
          </a:xfrm>
          <a:prstGeom prst="rect">
            <a:avLst/>
          </a:prstGeom>
          <a:solidFill>
            <a:schemeClr val="lt1"/>
          </a:solidFill>
          <a:ln w="12700" cap="flat" cmpd="sng">
            <a:solidFill>
              <a:srgbClr val="1F744B"/>
            </a:solidFill>
            <a:prstDash val="solid"/>
            <a:miter lim="800000"/>
            <a:headEnd type="none" w="sm" len="sm"/>
            <a:tailEnd type="none" w="sm" len="sm"/>
          </a:ln>
        </p:spPr>
        <p:txBody>
          <a:bodyPr spcFirstLastPara="1" wrap="square" lIns="54000" tIns="27000" rIns="68575" bIns="34275" anchor="ctr" anchorCtr="0">
            <a:noAutofit/>
          </a:bodyPr>
          <a:lstStyle/>
          <a:p>
            <a:pPr marL="0" marR="0" lvl="0" indent="0" algn="l" rtl="0">
              <a:lnSpc>
                <a:spcPct val="150000"/>
              </a:lnSpc>
              <a:spcBef>
                <a:spcPts val="0"/>
              </a:spcBef>
              <a:spcAft>
                <a:spcPts val="0"/>
              </a:spcAft>
              <a:buNone/>
            </a:pPr>
            <a:r>
              <a:rPr lang="en" sz="1800" b="1">
                <a:solidFill>
                  <a:srgbClr val="1F744B"/>
                </a:solidFill>
                <a:latin typeface="Helvetica Neue"/>
                <a:ea typeface="Helvetica Neue"/>
                <a:cs typeface="Helvetica Neue"/>
                <a:sym typeface="Helvetica Neue"/>
              </a:rPr>
              <a:t>Exercise 5</a:t>
            </a:r>
            <a:endParaRPr sz="1100"/>
          </a:p>
          <a:p>
            <a:pPr marL="0" marR="0" lvl="0" indent="0" algn="l" rtl="0">
              <a:lnSpc>
                <a:spcPct val="150000"/>
              </a:lnSpc>
              <a:spcBef>
                <a:spcPts val="0"/>
              </a:spcBef>
              <a:spcAft>
                <a:spcPts val="0"/>
              </a:spcAft>
              <a:buNone/>
            </a:pPr>
            <a:r>
              <a:rPr lang="en" sz="1800">
                <a:solidFill>
                  <a:srgbClr val="121504"/>
                </a:solidFill>
                <a:latin typeface="Helvetica Neue"/>
                <a:ea typeface="Helvetica Neue"/>
                <a:cs typeface="Helvetica Neue"/>
                <a:sym typeface="Helvetica Neue"/>
              </a:rPr>
              <a:t>Design an algorithm as a flowchart that lets a user enter ‘N’ numbers and prints out the largest of the numbers. The algorithm should take ‘N’ as an input.</a:t>
            </a:r>
            <a:endParaRPr sz="1100"/>
          </a:p>
        </p:txBody>
      </p:sp>
      <p:sp>
        <p:nvSpPr>
          <p:cNvPr id="731" name="Google Shape;731;p88"/>
          <p:cNvSpPr txBox="1">
            <a:spLocks noGrp="1"/>
          </p:cNvSpPr>
          <p:nvPr>
            <p:ph type="title"/>
          </p:nvPr>
        </p:nvSpPr>
        <p:spPr>
          <a:xfrm>
            <a:off x="3566160" y="273844"/>
            <a:ext cx="5079378" cy="669821"/>
          </a:xfrm>
          <a:prstGeom prst="rect">
            <a:avLst/>
          </a:prstGeom>
          <a:noFill/>
          <a:ln>
            <a:noFill/>
          </a:ln>
        </p:spPr>
        <p:txBody>
          <a:bodyPr spcFirstLastPara="1" wrap="square" lIns="0" tIns="0" rIns="0" bIns="0" anchor="ctr" anchorCtr="0">
            <a:noAutofit/>
          </a:bodyPr>
          <a:lstStyle/>
          <a:p>
            <a:pPr marL="12700" marR="0" lvl="0" indent="0" algn="r" rtl="0">
              <a:lnSpc>
                <a:spcPct val="90000"/>
              </a:lnSpc>
              <a:spcBef>
                <a:spcPts val="0"/>
              </a:spcBef>
              <a:spcAft>
                <a:spcPts val="0"/>
              </a:spcAft>
              <a:buClr>
                <a:srgbClr val="002060"/>
              </a:buClr>
              <a:buSzPts val="1500"/>
              <a:buFont typeface="Open Sans"/>
              <a:buNone/>
            </a:pPr>
            <a:r>
              <a:rPr lang="en" sz="1500" b="1" i="0" u="none" strike="noStrike" cap="none">
                <a:solidFill>
                  <a:srgbClr val="002060"/>
                </a:solidFill>
                <a:latin typeface="Open Sans"/>
                <a:ea typeface="Open Sans"/>
                <a:cs typeface="Open Sans"/>
                <a:sym typeface="Open Sans"/>
              </a:rPr>
              <a:t>Programming Elements </a:t>
            </a:r>
            <a:br>
              <a:rPr lang="en" sz="1500" b="1" i="0" u="none" strike="noStrike" cap="none">
                <a:solidFill>
                  <a:srgbClr val="002060"/>
                </a:solidFill>
                <a:latin typeface="Open Sans"/>
                <a:ea typeface="Open Sans"/>
                <a:cs typeface="Open Sans"/>
                <a:sym typeface="Open Sans"/>
              </a:rPr>
            </a:br>
            <a:r>
              <a:rPr lang="en" sz="1500" b="1" i="0" u="none" strike="noStrike" cap="none">
                <a:solidFill>
                  <a:srgbClr val="2E75B5"/>
                </a:solidFill>
                <a:latin typeface="Open Sans"/>
                <a:ea typeface="Open Sans"/>
                <a:cs typeface="Open Sans"/>
                <a:sym typeface="Open Sans"/>
              </a:rPr>
              <a:t>Loops</a:t>
            </a:r>
            <a:endParaRPr sz="11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grpSp>
        <p:nvGrpSpPr>
          <p:cNvPr id="736" name="Google Shape;736;p89"/>
          <p:cNvGrpSpPr/>
          <p:nvPr/>
        </p:nvGrpSpPr>
        <p:grpSpPr>
          <a:xfrm>
            <a:off x="2268834" y="125459"/>
            <a:ext cx="4606333" cy="4715900"/>
            <a:chOff x="1083505" y="110127"/>
            <a:chExt cx="6141777" cy="6287867"/>
          </a:xfrm>
        </p:grpSpPr>
        <p:cxnSp>
          <p:nvCxnSpPr>
            <p:cNvPr id="737" name="Google Shape;737;p89"/>
            <p:cNvCxnSpPr>
              <a:stCxn id="738" idx="2"/>
              <a:endCxn id="739" idx="0"/>
            </p:cNvCxnSpPr>
            <p:nvPr/>
          </p:nvCxnSpPr>
          <p:spPr>
            <a:xfrm>
              <a:off x="3895400" y="560127"/>
              <a:ext cx="0" cy="342900"/>
            </a:xfrm>
            <a:prstGeom prst="straightConnector1">
              <a:avLst/>
            </a:prstGeom>
            <a:noFill/>
            <a:ln w="38100" cap="flat" cmpd="sng">
              <a:solidFill>
                <a:schemeClr val="accent1"/>
              </a:solidFill>
              <a:prstDash val="solid"/>
              <a:miter lim="800000"/>
              <a:headEnd type="none" w="sm" len="sm"/>
              <a:tailEnd type="triangle" w="med" len="med"/>
            </a:ln>
          </p:spPr>
        </p:cxnSp>
        <p:sp>
          <p:nvSpPr>
            <p:cNvPr id="740" name="Google Shape;740;p89"/>
            <p:cNvSpPr txBox="1"/>
            <p:nvPr/>
          </p:nvSpPr>
          <p:spPr>
            <a:xfrm>
              <a:off x="5206104" y="2675154"/>
              <a:ext cx="587020" cy="338554"/>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Helvetica Neue"/>
                  <a:ea typeface="Helvetica Neue"/>
                  <a:cs typeface="Helvetica Neue"/>
                  <a:sym typeface="Helvetica Neue"/>
                </a:rPr>
                <a:t>YES</a:t>
              </a:r>
              <a:endParaRPr sz="1100"/>
            </a:p>
          </p:txBody>
        </p:sp>
        <p:sp>
          <p:nvSpPr>
            <p:cNvPr id="741" name="Google Shape;741;p89"/>
            <p:cNvSpPr txBox="1"/>
            <p:nvPr/>
          </p:nvSpPr>
          <p:spPr>
            <a:xfrm>
              <a:off x="3928154" y="3382143"/>
              <a:ext cx="497252" cy="338554"/>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Helvetica Neue"/>
                  <a:ea typeface="Helvetica Neue"/>
                  <a:cs typeface="Helvetica Neue"/>
                  <a:sym typeface="Helvetica Neue"/>
                </a:rPr>
                <a:t>NO</a:t>
              </a:r>
              <a:endParaRPr sz="1100"/>
            </a:p>
          </p:txBody>
        </p:sp>
        <p:sp>
          <p:nvSpPr>
            <p:cNvPr id="738" name="Google Shape;738;p89"/>
            <p:cNvSpPr/>
            <p:nvPr/>
          </p:nvSpPr>
          <p:spPr>
            <a:xfrm>
              <a:off x="3180800" y="110127"/>
              <a:ext cx="1429200" cy="450000"/>
            </a:xfrm>
            <a:prstGeom prst="roundRect">
              <a:avLst>
                <a:gd name="adj" fmla="val 50000"/>
              </a:avLst>
            </a:prstGeom>
            <a:solidFill>
              <a:srgbClr val="1E4E7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chemeClr val="lt1"/>
                  </a:solidFill>
                  <a:latin typeface="Helvetica Neue"/>
                  <a:ea typeface="Helvetica Neue"/>
                  <a:cs typeface="Helvetica Neue"/>
                  <a:sym typeface="Helvetica Neue"/>
                </a:rPr>
                <a:t>start</a:t>
              </a:r>
              <a:endParaRPr sz="1100"/>
            </a:p>
          </p:txBody>
        </p:sp>
        <p:sp>
          <p:nvSpPr>
            <p:cNvPr id="739" name="Google Shape;739;p89"/>
            <p:cNvSpPr/>
            <p:nvPr/>
          </p:nvSpPr>
          <p:spPr>
            <a:xfrm>
              <a:off x="2966508" y="903105"/>
              <a:ext cx="1857785" cy="450000"/>
            </a:xfrm>
            <a:prstGeom prst="parallelogram">
              <a:avLst>
                <a:gd name="adj" fmla="val 25000"/>
              </a:avLst>
            </a:prstGeom>
            <a:solidFill>
              <a:srgbClr val="1E4E7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chemeClr val="lt1"/>
                  </a:solidFill>
                  <a:latin typeface="Helvetica Neue"/>
                  <a:ea typeface="Helvetica Neue"/>
                  <a:cs typeface="Helvetica Neue"/>
                  <a:sym typeface="Helvetica Neue"/>
                </a:rPr>
                <a:t>input N, num</a:t>
              </a:r>
              <a:endParaRPr sz="1200">
                <a:solidFill>
                  <a:schemeClr val="lt1"/>
                </a:solidFill>
                <a:latin typeface="Helvetica Neue"/>
                <a:ea typeface="Helvetica Neue"/>
                <a:cs typeface="Helvetica Neue"/>
                <a:sym typeface="Helvetica Neue"/>
              </a:endParaRPr>
            </a:p>
          </p:txBody>
        </p:sp>
        <p:sp>
          <p:nvSpPr>
            <p:cNvPr id="742" name="Google Shape;742;p89"/>
            <p:cNvSpPr/>
            <p:nvPr/>
          </p:nvSpPr>
          <p:spPr>
            <a:xfrm>
              <a:off x="3180301" y="1696083"/>
              <a:ext cx="1430198" cy="540000"/>
            </a:xfrm>
            <a:prstGeom prst="rect">
              <a:avLst/>
            </a:prstGeom>
            <a:solidFill>
              <a:srgbClr val="1E4E79"/>
            </a:solidFill>
            <a:ln w="12700" cap="flat" cmpd="sng">
              <a:solidFill>
                <a:srgbClr val="1E4E7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r>
                <a:rPr lang="en" sz="1200">
                  <a:solidFill>
                    <a:srgbClr val="FFFFFF"/>
                  </a:solidFill>
                  <a:latin typeface="Helvetica Neue"/>
                  <a:ea typeface="Helvetica Neue"/>
                  <a:cs typeface="Helvetica Neue"/>
                  <a:sym typeface="Helvetica Neue"/>
                </a:rPr>
                <a:t>max</a:t>
              </a:r>
              <a:r>
                <a:rPr lang="en" sz="1200" i="0" u="none" strike="noStrike" cap="none">
                  <a:solidFill>
                    <a:srgbClr val="FFFFFF"/>
                  </a:solidFill>
                  <a:latin typeface="Helvetica Neue"/>
                  <a:ea typeface="Helvetica Neue"/>
                  <a:cs typeface="Helvetica Neue"/>
                  <a:sym typeface="Helvetica Neue"/>
                </a:rPr>
                <a:t> = num</a:t>
              </a:r>
              <a:endParaRPr sz="1200" i="0" u="none" strike="noStrike" cap="none">
                <a:solidFill>
                  <a:srgbClr val="FFFFFF"/>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FFFFFF"/>
                </a:buClr>
                <a:buSzPts val="1200"/>
                <a:buFont typeface="Helvetica Neue"/>
                <a:buNone/>
              </a:pPr>
              <a:r>
                <a:rPr lang="en" sz="1200">
                  <a:solidFill>
                    <a:srgbClr val="FFFFFF"/>
                  </a:solidFill>
                  <a:latin typeface="Helvetica Neue"/>
                  <a:ea typeface="Helvetica Neue"/>
                  <a:cs typeface="Helvetica Neue"/>
                  <a:sym typeface="Helvetica Neue"/>
                </a:rPr>
                <a:t>counter = 1</a:t>
              </a:r>
              <a:endParaRPr sz="1200" i="0" u="none" strike="noStrike" cap="none">
                <a:solidFill>
                  <a:srgbClr val="FFFFFF"/>
                </a:solidFill>
                <a:latin typeface="Helvetica Neue"/>
                <a:ea typeface="Helvetica Neue"/>
                <a:cs typeface="Helvetica Neue"/>
                <a:sym typeface="Helvetica Neue"/>
              </a:endParaRPr>
            </a:p>
          </p:txBody>
        </p:sp>
        <p:sp>
          <p:nvSpPr>
            <p:cNvPr id="743" name="Google Shape;743;p89"/>
            <p:cNvSpPr/>
            <p:nvPr/>
          </p:nvSpPr>
          <p:spPr>
            <a:xfrm>
              <a:off x="2613759" y="2579061"/>
              <a:ext cx="2563283" cy="900000"/>
            </a:xfrm>
            <a:prstGeom prst="diamond">
              <a:avLst/>
            </a:prstGeom>
            <a:solidFill>
              <a:srgbClr val="1E4E7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chemeClr val="lt1"/>
                  </a:solidFill>
                  <a:latin typeface="Helvetica Neue"/>
                  <a:ea typeface="Helvetica Neue"/>
                  <a:cs typeface="Helvetica Neue"/>
                  <a:sym typeface="Helvetica Neue"/>
                </a:rPr>
                <a:t>counter &gt;= N</a:t>
              </a:r>
              <a:endParaRPr sz="1100"/>
            </a:p>
          </p:txBody>
        </p:sp>
        <p:sp>
          <p:nvSpPr>
            <p:cNvPr id="744" name="Google Shape;744;p89"/>
            <p:cNvSpPr/>
            <p:nvPr/>
          </p:nvSpPr>
          <p:spPr>
            <a:xfrm>
              <a:off x="5787820" y="2804061"/>
              <a:ext cx="1437462" cy="450000"/>
            </a:xfrm>
            <a:prstGeom prst="parallelogram">
              <a:avLst>
                <a:gd name="adj" fmla="val 25000"/>
              </a:avLst>
            </a:prstGeom>
            <a:solidFill>
              <a:srgbClr val="1E4E7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chemeClr val="lt1"/>
                  </a:solidFill>
                  <a:latin typeface="Helvetica Neue"/>
                  <a:ea typeface="Helvetica Neue"/>
                  <a:cs typeface="Helvetica Neue"/>
                  <a:sym typeface="Helvetica Neue"/>
                </a:rPr>
                <a:t>print max</a:t>
              </a:r>
              <a:endParaRPr sz="1100"/>
            </a:p>
          </p:txBody>
        </p:sp>
        <p:sp>
          <p:nvSpPr>
            <p:cNvPr id="745" name="Google Shape;745;p89"/>
            <p:cNvSpPr/>
            <p:nvPr/>
          </p:nvSpPr>
          <p:spPr>
            <a:xfrm>
              <a:off x="5791951" y="3822039"/>
              <a:ext cx="1429200" cy="450000"/>
            </a:xfrm>
            <a:prstGeom prst="roundRect">
              <a:avLst>
                <a:gd name="adj" fmla="val 50000"/>
              </a:avLst>
            </a:prstGeom>
            <a:solidFill>
              <a:srgbClr val="1E4E7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chemeClr val="lt1"/>
                  </a:solidFill>
                  <a:latin typeface="Helvetica Neue"/>
                  <a:ea typeface="Helvetica Neue"/>
                  <a:cs typeface="Helvetica Neue"/>
                  <a:sym typeface="Helvetica Neue"/>
                </a:rPr>
                <a:t>stop</a:t>
              </a:r>
              <a:endParaRPr sz="1100"/>
            </a:p>
          </p:txBody>
        </p:sp>
        <p:sp>
          <p:nvSpPr>
            <p:cNvPr id="746" name="Google Shape;746;p89"/>
            <p:cNvSpPr/>
            <p:nvPr/>
          </p:nvSpPr>
          <p:spPr>
            <a:xfrm>
              <a:off x="3354494" y="3822039"/>
              <a:ext cx="1081812" cy="450000"/>
            </a:xfrm>
            <a:prstGeom prst="parallelogram">
              <a:avLst>
                <a:gd name="adj" fmla="val 25000"/>
              </a:avLst>
            </a:prstGeom>
            <a:solidFill>
              <a:srgbClr val="1E4E7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chemeClr val="lt1"/>
                  </a:solidFill>
                  <a:latin typeface="Helvetica Neue"/>
                  <a:ea typeface="Helvetica Neue"/>
                  <a:cs typeface="Helvetica Neue"/>
                  <a:sym typeface="Helvetica Neue"/>
                </a:rPr>
                <a:t>num</a:t>
              </a:r>
              <a:endParaRPr sz="1200">
                <a:solidFill>
                  <a:schemeClr val="lt1"/>
                </a:solidFill>
                <a:latin typeface="Helvetica Neue"/>
                <a:ea typeface="Helvetica Neue"/>
                <a:cs typeface="Helvetica Neue"/>
                <a:sym typeface="Helvetica Neue"/>
              </a:endParaRPr>
            </a:p>
          </p:txBody>
        </p:sp>
        <p:sp>
          <p:nvSpPr>
            <p:cNvPr id="747" name="Google Shape;747;p89"/>
            <p:cNvSpPr/>
            <p:nvPr/>
          </p:nvSpPr>
          <p:spPr>
            <a:xfrm>
              <a:off x="2613759" y="4615017"/>
              <a:ext cx="2563283" cy="900000"/>
            </a:xfrm>
            <a:prstGeom prst="diamond">
              <a:avLst/>
            </a:prstGeom>
            <a:solidFill>
              <a:srgbClr val="1E4E7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chemeClr val="lt1"/>
                  </a:solidFill>
                  <a:latin typeface="Helvetica Neue"/>
                  <a:ea typeface="Helvetica Neue"/>
                  <a:cs typeface="Helvetica Neue"/>
                  <a:sym typeface="Helvetica Neue"/>
                </a:rPr>
                <a:t>num &gt; max</a:t>
              </a:r>
              <a:endParaRPr sz="1100"/>
            </a:p>
          </p:txBody>
        </p:sp>
        <p:sp>
          <p:nvSpPr>
            <p:cNvPr id="748" name="Google Shape;748;p89"/>
            <p:cNvSpPr/>
            <p:nvPr/>
          </p:nvSpPr>
          <p:spPr>
            <a:xfrm>
              <a:off x="3180301" y="5857994"/>
              <a:ext cx="1430198" cy="540000"/>
            </a:xfrm>
            <a:prstGeom prst="rect">
              <a:avLst/>
            </a:prstGeom>
            <a:solidFill>
              <a:srgbClr val="1E4E79"/>
            </a:solidFill>
            <a:ln w="12700" cap="flat" cmpd="sng">
              <a:solidFill>
                <a:srgbClr val="1E4E7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r>
                <a:rPr lang="en" sz="1200">
                  <a:solidFill>
                    <a:srgbClr val="FFFFFF"/>
                  </a:solidFill>
                  <a:latin typeface="Helvetica Neue"/>
                  <a:ea typeface="Helvetica Neue"/>
                  <a:cs typeface="Helvetica Neue"/>
                  <a:sym typeface="Helvetica Neue"/>
                </a:rPr>
                <a:t>max</a:t>
              </a:r>
              <a:r>
                <a:rPr lang="en" sz="1200" i="0" u="none" strike="noStrike" cap="none">
                  <a:solidFill>
                    <a:srgbClr val="FFFFFF"/>
                  </a:solidFill>
                  <a:latin typeface="Helvetica Neue"/>
                  <a:ea typeface="Helvetica Neue"/>
                  <a:cs typeface="Helvetica Neue"/>
                  <a:sym typeface="Helvetica Neue"/>
                </a:rPr>
                <a:t> = num</a:t>
              </a:r>
              <a:endParaRPr sz="1200" i="0" u="none" strike="noStrike" cap="none">
                <a:solidFill>
                  <a:srgbClr val="FFFFFF"/>
                </a:solidFill>
                <a:latin typeface="Helvetica Neue"/>
                <a:ea typeface="Helvetica Neue"/>
                <a:cs typeface="Helvetica Neue"/>
                <a:sym typeface="Helvetica Neue"/>
              </a:endParaRPr>
            </a:p>
          </p:txBody>
        </p:sp>
        <p:cxnSp>
          <p:nvCxnSpPr>
            <p:cNvPr id="749" name="Google Shape;749;p89"/>
            <p:cNvCxnSpPr>
              <a:stCxn id="739" idx="4"/>
              <a:endCxn id="742" idx="0"/>
            </p:cNvCxnSpPr>
            <p:nvPr/>
          </p:nvCxnSpPr>
          <p:spPr>
            <a:xfrm>
              <a:off x="3895401" y="1353105"/>
              <a:ext cx="0" cy="3429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750" name="Google Shape;750;p89"/>
            <p:cNvCxnSpPr>
              <a:stCxn id="742" idx="2"/>
              <a:endCxn id="743" idx="0"/>
            </p:cNvCxnSpPr>
            <p:nvPr/>
          </p:nvCxnSpPr>
          <p:spPr>
            <a:xfrm>
              <a:off x="3895400" y="2236083"/>
              <a:ext cx="0" cy="3429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751" name="Google Shape;751;p89"/>
            <p:cNvCxnSpPr>
              <a:stCxn id="743" idx="2"/>
              <a:endCxn id="746" idx="0"/>
            </p:cNvCxnSpPr>
            <p:nvPr/>
          </p:nvCxnSpPr>
          <p:spPr>
            <a:xfrm>
              <a:off x="3895401" y="3479061"/>
              <a:ext cx="0" cy="3429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752" name="Google Shape;752;p89"/>
            <p:cNvCxnSpPr>
              <a:stCxn id="746" idx="4"/>
              <a:endCxn id="747" idx="0"/>
            </p:cNvCxnSpPr>
            <p:nvPr/>
          </p:nvCxnSpPr>
          <p:spPr>
            <a:xfrm>
              <a:off x="3895400" y="4272039"/>
              <a:ext cx="0" cy="3429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753" name="Google Shape;753;p89"/>
            <p:cNvCxnSpPr>
              <a:stCxn id="747" idx="2"/>
              <a:endCxn id="748" idx="0"/>
            </p:cNvCxnSpPr>
            <p:nvPr/>
          </p:nvCxnSpPr>
          <p:spPr>
            <a:xfrm>
              <a:off x="3895401" y="5515017"/>
              <a:ext cx="0" cy="342900"/>
            </a:xfrm>
            <a:prstGeom prst="straightConnector1">
              <a:avLst/>
            </a:prstGeom>
            <a:noFill/>
            <a:ln w="38100" cap="flat" cmpd="sng">
              <a:solidFill>
                <a:schemeClr val="accent1"/>
              </a:solidFill>
              <a:prstDash val="solid"/>
              <a:miter lim="800000"/>
              <a:headEnd type="none" w="sm" len="sm"/>
              <a:tailEnd type="triangle" w="med" len="med"/>
            </a:ln>
          </p:spPr>
        </p:cxnSp>
        <p:sp>
          <p:nvSpPr>
            <p:cNvPr id="754" name="Google Shape;754;p89"/>
            <p:cNvSpPr txBox="1"/>
            <p:nvPr/>
          </p:nvSpPr>
          <p:spPr>
            <a:xfrm>
              <a:off x="3912445" y="5452174"/>
              <a:ext cx="587020" cy="338554"/>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Helvetica Neue"/>
                  <a:ea typeface="Helvetica Neue"/>
                  <a:cs typeface="Helvetica Neue"/>
                  <a:sym typeface="Helvetica Neue"/>
                </a:rPr>
                <a:t>YES</a:t>
              </a:r>
              <a:endParaRPr sz="1100"/>
            </a:p>
          </p:txBody>
        </p:sp>
        <p:sp>
          <p:nvSpPr>
            <p:cNvPr id="755" name="Google Shape;755;p89"/>
            <p:cNvSpPr txBox="1"/>
            <p:nvPr/>
          </p:nvSpPr>
          <p:spPr>
            <a:xfrm>
              <a:off x="2232645" y="4724032"/>
              <a:ext cx="497252" cy="338554"/>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Helvetica Neue"/>
                  <a:ea typeface="Helvetica Neue"/>
                  <a:cs typeface="Helvetica Neue"/>
                  <a:sym typeface="Helvetica Neue"/>
                </a:rPr>
                <a:t>NO</a:t>
              </a:r>
              <a:endParaRPr sz="1100"/>
            </a:p>
          </p:txBody>
        </p:sp>
        <p:cxnSp>
          <p:nvCxnSpPr>
            <p:cNvPr id="756" name="Google Shape;756;p89"/>
            <p:cNvCxnSpPr>
              <a:stCxn id="743" idx="3"/>
              <a:endCxn id="744" idx="5"/>
            </p:cNvCxnSpPr>
            <p:nvPr/>
          </p:nvCxnSpPr>
          <p:spPr>
            <a:xfrm>
              <a:off x="5177042" y="3029061"/>
              <a:ext cx="666900" cy="0"/>
            </a:xfrm>
            <a:prstGeom prst="straightConnector1">
              <a:avLst/>
            </a:prstGeom>
            <a:noFill/>
            <a:ln w="38100" cap="flat" cmpd="sng">
              <a:solidFill>
                <a:schemeClr val="accent1"/>
              </a:solidFill>
              <a:prstDash val="solid"/>
              <a:miter lim="800000"/>
              <a:headEnd type="none" w="sm" len="sm"/>
              <a:tailEnd type="triangle" w="med" len="med"/>
            </a:ln>
          </p:spPr>
        </p:cxnSp>
        <p:cxnSp>
          <p:nvCxnSpPr>
            <p:cNvPr id="757" name="Google Shape;757;p89"/>
            <p:cNvCxnSpPr>
              <a:stCxn id="744" idx="4"/>
              <a:endCxn id="745" idx="0"/>
            </p:cNvCxnSpPr>
            <p:nvPr/>
          </p:nvCxnSpPr>
          <p:spPr>
            <a:xfrm>
              <a:off x="6506551" y="3254061"/>
              <a:ext cx="0" cy="567900"/>
            </a:xfrm>
            <a:prstGeom prst="straightConnector1">
              <a:avLst/>
            </a:prstGeom>
            <a:noFill/>
            <a:ln w="38100" cap="flat" cmpd="sng">
              <a:solidFill>
                <a:schemeClr val="accent1"/>
              </a:solidFill>
              <a:prstDash val="solid"/>
              <a:miter lim="800000"/>
              <a:headEnd type="none" w="sm" len="sm"/>
              <a:tailEnd type="triangle" w="med" len="med"/>
            </a:ln>
          </p:spPr>
        </p:cxnSp>
        <p:sp>
          <p:nvSpPr>
            <p:cNvPr id="758" name="Google Shape;758;p89"/>
            <p:cNvSpPr/>
            <p:nvPr/>
          </p:nvSpPr>
          <p:spPr>
            <a:xfrm>
              <a:off x="1083505" y="3777039"/>
              <a:ext cx="1430198" cy="540000"/>
            </a:xfrm>
            <a:prstGeom prst="rect">
              <a:avLst/>
            </a:prstGeom>
            <a:solidFill>
              <a:srgbClr val="1E4E79"/>
            </a:solidFill>
            <a:ln w="12700" cap="flat" cmpd="sng">
              <a:solidFill>
                <a:srgbClr val="1E4E7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r>
                <a:rPr lang="en" sz="1200">
                  <a:solidFill>
                    <a:srgbClr val="FFFFFF"/>
                  </a:solidFill>
                  <a:latin typeface="Helvetica Neue"/>
                  <a:ea typeface="Helvetica Neue"/>
                  <a:cs typeface="Helvetica Neue"/>
                  <a:sym typeface="Helvetica Neue"/>
                </a:rPr>
                <a:t>counter = counter + 1</a:t>
              </a:r>
              <a:endParaRPr sz="1200" i="0" u="none" strike="noStrike" cap="none">
                <a:solidFill>
                  <a:srgbClr val="FFFFFF"/>
                </a:solidFill>
                <a:latin typeface="Helvetica Neue"/>
                <a:ea typeface="Helvetica Neue"/>
                <a:cs typeface="Helvetica Neue"/>
                <a:sym typeface="Helvetica Neue"/>
              </a:endParaRPr>
            </a:p>
          </p:txBody>
        </p:sp>
        <p:cxnSp>
          <p:nvCxnSpPr>
            <p:cNvPr id="759" name="Google Shape;759;p89"/>
            <p:cNvCxnSpPr>
              <a:stCxn id="747" idx="1"/>
              <a:endCxn id="758" idx="2"/>
            </p:cNvCxnSpPr>
            <p:nvPr/>
          </p:nvCxnSpPr>
          <p:spPr>
            <a:xfrm rot="10800000">
              <a:off x="1798659" y="4317117"/>
              <a:ext cx="815100" cy="747900"/>
            </a:xfrm>
            <a:prstGeom prst="bentConnector2">
              <a:avLst/>
            </a:prstGeom>
            <a:noFill/>
            <a:ln w="38100" cap="flat" cmpd="sng">
              <a:solidFill>
                <a:schemeClr val="accent1"/>
              </a:solidFill>
              <a:prstDash val="solid"/>
              <a:miter lim="800000"/>
              <a:headEnd type="none" w="sm" len="sm"/>
              <a:tailEnd type="triangle" w="med" len="med"/>
            </a:ln>
          </p:spPr>
        </p:cxnSp>
        <p:cxnSp>
          <p:nvCxnSpPr>
            <p:cNvPr id="760" name="Google Shape;760;p89"/>
            <p:cNvCxnSpPr>
              <a:stCxn id="748" idx="2"/>
              <a:endCxn id="758" idx="2"/>
            </p:cNvCxnSpPr>
            <p:nvPr/>
          </p:nvCxnSpPr>
          <p:spPr>
            <a:xfrm rot="5400000" flipH="1">
              <a:off x="1806500" y="4309094"/>
              <a:ext cx="2081100" cy="2096700"/>
            </a:xfrm>
            <a:prstGeom prst="bentConnector3">
              <a:avLst>
                <a:gd name="adj1" fmla="val -8239"/>
              </a:avLst>
            </a:prstGeom>
            <a:noFill/>
            <a:ln w="38100" cap="flat" cmpd="sng">
              <a:solidFill>
                <a:schemeClr val="accent1"/>
              </a:solidFill>
              <a:prstDash val="solid"/>
              <a:miter lim="800000"/>
              <a:headEnd type="none" w="sm" len="sm"/>
              <a:tailEnd type="triangle" w="med" len="med"/>
            </a:ln>
          </p:spPr>
        </p:cxnSp>
        <p:cxnSp>
          <p:nvCxnSpPr>
            <p:cNvPr id="761" name="Google Shape;761;p89"/>
            <p:cNvCxnSpPr>
              <a:stCxn id="758" idx="0"/>
              <a:endCxn id="743" idx="1"/>
            </p:cNvCxnSpPr>
            <p:nvPr/>
          </p:nvCxnSpPr>
          <p:spPr>
            <a:xfrm rot="-5400000">
              <a:off x="1832204" y="2995539"/>
              <a:ext cx="747900" cy="815100"/>
            </a:xfrm>
            <a:prstGeom prst="bentConnector2">
              <a:avLst/>
            </a:prstGeom>
            <a:noFill/>
            <a:ln w="38100" cap="flat" cmpd="sng">
              <a:solidFill>
                <a:schemeClr val="accent1"/>
              </a:solidFill>
              <a:prstDash val="solid"/>
              <a:miter lim="800000"/>
              <a:headEnd type="none" w="sm" len="sm"/>
              <a:tailEnd type="triangle" w="med" len="med"/>
            </a:ln>
          </p:spPr>
        </p:cxnSp>
      </p:grpSp>
      <p:sp>
        <p:nvSpPr>
          <p:cNvPr id="762" name="Google Shape;762;p89"/>
          <p:cNvSpPr txBox="1">
            <a:spLocks noGrp="1"/>
          </p:cNvSpPr>
          <p:nvPr>
            <p:ph type="title"/>
          </p:nvPr>
        </p:nvSpPr>
        <p:spPr>
          <a:xfrm>
            <a:off x="3566160" y="273844"/>
            <a:ext cx="5079378" cy="669821"/>
          </a:xfrm>
          <a:prstGeom prst="rect">
            <a:avLst/>
          </a:prstGeom>
          <a:noFill/>
          <a:ln>
            <a:noFill/>
          </a:ln>
        </p:spPr>
        <p:txBody>
          <a:bodyPr spcFirstLastPara="1" wrap="square" lIns="0" tIns="0" rIns="0" bIns="0" anchor="ctr" anchorCtr="0">
            <a:noAutofit/>
          </a:bodyPr>
          <a:lstStyle/>
          <a:p>
            <a:pPr marL="12700" marR="0" lvl="0" indent="0" algn="r" rtl="0">
              <a:lnSpc>
                <a:spcPct val="90000"/>
              </a:lnSpc>
              <a:spcBef>
                <a:spcPts val="0"/>
              </a:spcBef>
              <a:spcAft>
                <a:spcPts val="0"/>
              </a:spcAft>
              <a:buClr>
                <a:srgbClr val="002060"/>
              </a:buClr>
              <a:buSzPts val="1500"/>
              <a:buFont typeface="Open Sans"/>
              <a:buNone/>
            </a:pPr>
            <a:r>
              <a:rPr lang="en" sz="1500" b="1" i="0" u="none" strike="noStrike" cap="none">
                <a:solidFill>
                  <a:srgbClr val="002060"/>
                </a:solidFill>
                <a:latin typeface="Open Sans"/>
                <a:ea typeface="Open Sans"/>
                <a:cs typeface="Open Sans"/>
                <a:sym typeface="Open Sans"/>
              </a:rPr>
              <a:t>Programming Elements </a:t>
            </a:r>
            <a:br>
              <a:rPr lang="en" sz="1500" b="1" i="0" u="none" strike="noStrike" cap="none">
                <a:solidFill>
                  <a:srgbClr val="002060"/>
                </a:solidFill>
                <a:latin typeface="Open Sans"/>
                <a:ea typeface="Open Sans"/>
                <a:cs typeface="Open Sans"/>
                <a:sym typeface="Open Sans"/>
              </a:rPr>
            </a:br>
            <a:r>
              <a:rPr lang="en" sz="1500" b="1" i="0" u="none" strike="noStrike" cap="none">
                <a:solidFill>
                  <a:srgbClr val="2E75B5"/>
                </a:solidFill>
                <a:latin typeface="Open Sans"/>
                <a:ea typeface="Open Sans"/>
                <a:cs typeface="Open Sans"/>
                <a:sym typeface="Open Sans"/>
              </a:rPr>
              <a:t>Loops</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6"/>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Effective Online Learning</a:t>
            </a:r>
            <a:endParaRPr/>
          </a:p>
        </p:txBody>
      </p:sp>
      <p:sp>
        <p:nvSpPr>
          <p:cNvPr id="195" name="Google Shape;195;p36"/>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Autofit/>
          </a:bodyPr>
          <a:lstStyle/>
          <a:p>
            <a:pPr marL="457200" lvl="0" indent="-317500" algn="l" rtl="0">
              <a:spcBef>
                <a:spcPts val="800"/>
              </a:spcBef>
              <a:spcAft>
                <a:spcPts val="0"/>
              </a:spcAft>
              <a:buSzPts val="1400"/>
              <a:buChar char="●"/>
            </a:pPr>
            <a:r>
              <a:rPr lang="en"/>
              <a:t>Multi screen</a:t>
            </a:r>
            <a:endParaRPr/>
          </a:p>
        </p:txBody>
      </p:sp>
      <p:pic>
        <p:nvPicPr>
          <p:cNvPr id="196" name="Google Shape;196;p36"/>
          <p:cNvPicPr preferRelativeResize="0"/>
          <p:nvPr/>
        </p:nvPicPr>
        <p:blipFill>
          <a:blip r:embed="rId3">
            <a:alphaModFix/>
          </a:blip>
          <a:stretch>
            <a:fillRect/>
          </a:stretch>
        </p:blipFill>
        <p:spPr>
          <a:xfrm>
            <a:off x="0" y="2235034"/>
            <a:ext cx="9144001" cy="2526733"/>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90"/>
          <p:cNvSpPr/>
          <p:nvPr/>
        </p:nvSpPr>
        <p:spPr>
          <a:xfrm>
            <a:off x="237668" y="1977629"/>
            <a:ext cx="8668663" cy="2160000"/>
          </a:xfrm>
          <a:prstGeom prst="rect">
            <a:avLst/>
          </a:prstGeom>
          <a:solidFill>
            <a:schemeClr val="lt1"/>
          </a:solidFill>
          <a:ln w="12700" cap="flat" cmpd="sng">
            <a:solidFill>
              <a:srgbClr val="1F744B"/>
            </a:solidFill>
            <a:prstDash val="solid"/>
            <a:miter lim="800000"/>
            <a:headEnd type="none" w="sm" len="sm"/>
            <a:tailEnd type="none" w="sm" len="sm"/>
          </a:ln>
        </p:spPr>
        <p:txBody>
          <a:bodyPr spcFirstLastPara="1" wrap="square" lIns="54000" tIns="27000" rIns="68575" bIns="34275" anchor="ctr" anchorCtr="0">
            <a:noAutofit/>
          </a:bodyPr>
          <a:lstStyle/>
          <a:p>
            <a:pPr marL="0" marR="0" lvl="0" indent="0" algn="l" rtl="0">
              <a:lnSpc>
                <a:spcPct val="150000"/>
              </a:lnSpc>
              <a:spcBef>
                <a:spcPts val="0"/>
              </a:spcBef>
              <a:spcAft>
                <a:spcPts val="0"/>
              </a:spcAft>
              <a:buNone/>
            </a:pPr>
            <a:r>
              <a:rPr lang="en" sz="1800" b="1">
                <a:solidFill>
                  <a:srgbClr val="1F744B"/>
                </a:solidFill>
                <a:latin typeface="Helvetica Neue"/>
                <a:ea typeface="Helvetica Neue"/>
                <a:cs typeface="Helvetica Neue"/>
                <a:sym typeface="Helvetica Neue"/>
              </a:rPr>
              <a:t>Exercise 6</a:t>
            </a:r>
            <a:endParaRPr sz="1100"/>
          </a:p>
          <a:p>
            <a:pPr marL="0" marR="0" lvl="0" indent="0" algn="l" rtl="0">
              <a:lnSpc>
                <a:spcPct val="150000"/>
              </a:lnSpc>
              <a:spcBef>
                <a:spcPts val="0"/>
              </a:spcBef>
              <a:spcAft>
                <a:spcPts val="0"/>
              </a:spcAft>
              <a:buNone/>
            </a:pPr>
            <a:r>
              <a:rPr lang="en" sz="1800">
                <a:solidFill>
                  <a:srgbClr val="121504"/>
                </a:solidFill>
                <a:latin typeface="Helvetica Neue"/>
                <a:ea typeface="Helvetica Neue"/>
                <a:cs typeface="Helvetica Neue"/>
                <a:sym typeface="Helvetica Neue"/>
              </a:rPr>
              <a:t>Design an algorithm as a flowchart that reads user-entered numbers from the input until the user enters the number 0. Then, calculate and return the average value of all previously entered numbers (excluding the 0).</a:t>
            </a:r>
            <a:endParaRPr sz="1100"/>
          </a:p>
        </p:txBody>
      </p:sp>
      <p:sp>
        <p:nvSpPr>
          <p:cNvPr id="769" name="Google Shape;769;p90"/>
          <p:cNvSpPr txBox="1">
            <a:spLocks noGrp="1"/>
          </p:cNvSpPr>
          <p:nvPr>
            <p:ph type="title"/>
          </p:nvPr>
        </p:nvSpPr>
        <p:spPr>
          <a:xfrm>
            <a:off x="3566160" y="273844"/>
            <a:ext cx="5079378" cy="669821"/>
          </a:xfrm>
          <a:prstGeom prst="rect">
            <a:avLst/>
          </a:prstGeom>
          <a:noFill/>
          <a:ln>
            <a:noFill/>
          </a:ln>
        </p:spPr>
        <p:txBody>
          <a:bodyPr spcFirstLastPara="1" wrap="square" lIns="0" tIns="0" rIns="0" bIns="0" anchor="ctr" anchorCtr="0">
            <a:noAutofit/>
          </a:bodyPr>
          <a:lstStyle/>
          <a:p>
            <a:pPr marL="12700" marR="0" lvl="0" indent="0" algn="r" rtl="0">
              <a:lnSpc>
                <a:spcPct val="90000"/>
              </a:lnSpc>
              <a:spcBef>
                <a:spcPts val="0"/>
              </a:spcBef>
              <a:spcAft>
                <a:spcPts val="0"/>
              </a:spcAft>
              <a:buClr>
                <a:srgbClr val="002060"/>
              </a:buClr>
              <a:buSzPts val="1500"/>
              <a:buFont typeface="Open Sans"/>
              <a:buNone/>
            </a:pPr>
            <a:r>
              <a:rPr lang="en" sz="1500" b="1" i="0" u="none" strike="noStrike" cap="none">
                <a:solidFill>
                  <a:srgbClr val="002060"/>
                </a:solidFill>
                <a:latin typeface="Open Sans"/>
                <a:ea typeface="Open Sans"/>
                <a:cs typeface="Open Sans"/>
                <a:sym typeface="Open Sans"/>
              </a:rPr>
              <a:t>Programming Elements </a:t>
            </a:r>
            <a:br>
              <a:rPr lang="en" sz="1500" b="1" i="0" u="none" strike="noStrike" cap="none">
                <a:solidFill>
                  <a:srgbClr val="002060"/>
                </a:solidFill>
                <a:latin typeface="Open Sans"/>
                <a:ea typeface="Open Sans"/>
                <a:cs typeface="Open Sans"/>
                <a:sym typeface="Open Sans"/>
              </a:rPr>
            </a:br>
            <a:r>
              <a:rPr lang="en" sz="1500" b="1" i="0" u="none" strike="noStrike" cap="none">
                <a:solidFill>
                  <a:srgbClr val="2E75B5"/>
                </a:solidFill>
                <a:latin typeface="Open Sans"/>
                <a:ea typeface="Open Sans"/>
                <a:cs typeface="Open Sans"/>
                <a:sym typeface="Open Sans"/>
              </a:rPr>
              <a:t>Loops</a:t>
            </a:r>
            <a:endParaRPr sz="11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grpSp>
        <p:nvGrpSpPr>
          <p:cNvPr id="775" name="Google Shape;775;p91"/>
          <p:cNvGrpSpPr/>
          <p:nvPr/>
        </p:nvGrpSpPr>
        <p:grpSpPr>
          <a:xfrm>
            <a:off x="2767436" y="536495"/>
            <a:ext cx="3609130" cy="4195201"/>
            <a:chOff x="3689914" y="715327"/>
            <a:chExt cx="4812173" cy="5593601"/>
          </a:xfrm>
        </p:grpSpPr>
        <p:sp>
          <p:nvSpPr>
            <p:cNvPr id="776" name="Google Shape;776;p91"/>
            <p:cNvSpPr txBox="1"/>
            <p:nvPr/>
          </p:nvSpPr>
          <p:spPr>
            <a:xfrm>
              <a:off x="5668381" y="3594155"/>
              <a:ext cx="587020" cy="338554"/>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Helvetica Neue"/>
                  <a:ea typeface="Helvetica Neue"/>
                  <a:cs typeface="Helvetica Neue"/>
                  <a:sym typeface="Helvetica Neue"/>
                </a:rPr>
                <a:t>YES</a:t>
              </a:r>
              <a:endParaRPr sz="1100"/>
            </a:p>
          </p:txBody>
        </p:sp>
        <p:sp>
          <p:nvSpPr>
            <p:cNvPr id="777" name="Google Shape;777;p91"/>
            <p:cNvSpPr txBox="1"/>
            <p:nvPr/>
          </p:nvSpPr>
          <p:spPr>
            <a:xfrm>
              <a:off x="4817406" y="4341321"/>
              <a:ext cx="497252" cy="338554"/>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200" b="1">
                  <a:solidFill>
                    <a:schemeClr val="dk1"/>
                  </a:solidFill>
                  <a:latin typeface="Helvetica Neue"/>
                  <a:ea typeface="Helvetica Neue"/>
                  <a:cs typeface="Helvetica Neue"/>
                  <a:sym typeface="Helvetica Neue"/>
                </a:rPr>
                <a:t>NO</a:t>
              </a:r>
              <a:endParaRPr sz="1100"/>
            </a:p>
          </p:txBody>
        </p:sp>
        <p:sp>
          <p:nvSpPr>
            <p:cNvPr id="778" name="Google Shape;778;p91"/>
            <p:cNvSpPr/>
            <p:nvPr/>
          </p:nvSpPr>
          <p:spPr>
            <a:xfrm>
              <a:off x="4102807" y="715327"/>
              <a:ext cx="1429200" cy="450000"/>
            </a:xfrm>
            <a:prstGeom prst="roundRect">
              <a:avLst>
                <a:gd name="adj" fmla="val 50000"/>
              </a:avLst>
            </a:prstGeom>
            <a:solidFill>
              <a:srgbClr val="1E4E7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chemeClr val="lt1"/>
                  </a:solidFill>
                  <a:latin typeface="Helvetica Neue"/>
                  <a:ea typeface="Helvetica Neue"/>
                  <a:cs typeface="Helvetica Neue"/>
                  <a:sym typeface="Helvetica Neue"/>
                </a:rPr>
                <a:t>start</a:t>
              </a:r>
              <a:endParaRPr sz="1100"/>
            </a:p>
          </p:txBody>
        </p:sp>
        <p:sp>
          <p:nvSpPr>
            <p:cNvPr id="779" name="Google Shape;779;p91"/>
            <p:cNvSpPr/>
            <p:nvPr/>
          </p:nvSpPr>
          <p:spPr>
            <a:xfrm>
              <a:off x="4060474" y="2610767"/>
              <a:ext cx="1513867" cy="450000"/>
            </a:xfrm>
            <a:prstGeom prst="parallelogram">
              <a:avLst>
                <a:gd name="adj" fmla="val 25000"/>
              </a:avLst>
            </a:prstGeom>
            <a:solidFill>
              <a:srgbClr val="1E4E7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chemeClr val="lt1"/>
                  </a:solidFill>
                  <a:latin typeface="Helvetica Neue"/>
                  <a:ea typeface="Helvetica Neue"/>
                  <a:cs typeface="Helvetica Neue"/>
                  <a:sym typeface="Helvetica Neue"/>
                </a:rPr>
                <a:t>input num</a:t>
              </a:r>
              <a:endParaRPr sz="1100"/>
            </a:p>
          </p:txBody>
        </p:sp>
        <p:sp>
          <p:nvSpPr>
            <p:cNvPr id="780" name="Google Shape;780;p91"/>
            <p:cNvSpPr/>
            <p:nvPr/>
          </p:nvSpPr>
          <p:spPr>
            <a:xfrm>
              <a:off x="4102308" y="1618047"/>
              <a:ext cx="1430198" cy="540000"/>
            </a:xfrm>
            <a:prstGeom prst="rect">
              <a:avLst/>
            </a:prstGeom>
            <a:solidFill>
              <a:srgbClr val="1E4E79"/>
            </a:solidFill>
            <a:ln w="12700" cap="flat" cmpd="sng">
              <a:solidFill>
                <a:srgbClr val="1E4E7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r>
                <a:rPr lang="en" sz="1200">
                  <a:solidFill>
                    <a:srgbClr val="FFFFFF"/>
                  </a:solidFill>
                  <a:latin typeface="Helvetica Neue"/>
                  <a:ea typeface="Helvetica Neue"/>
                  <a:cs typeface="Helvetica Neue"/>
                  <a:sym typeface="Helvetica Neue"/>
                </a:rPr>
                <a:t>sum = 0</a:t>
              </a:r>
              <a:endParaRPr sz="1100"/>
            </a:p>
            <a:p>
              <a:pPr marL="0" marR="0" lvl="0" indent="0" algn="ctr" rtl="0">
                <a:lnSpc>
                  <a:spcPct val="100000"/>
                </a:lnSpc>
                <a:spcBef>
                  <a:spcPts val="0"/>
                </a:spcBef>
                <a:spcAft>
                  <a:spcPts val="0"/>
                </a:spcAft>
                <a:buClr>
                  <a:srgbClr val="FFFFFF"/>
                </a:buClr>
                <a:buSzPts val="1200"/>
                <a:buFont typeface="Helvetica Neue"/>
                <a:buNone/>
              </a:pPr>
              <a:r>
                <a:rPr lang="en" sz="1200" i="0" u="none" strike="noStrike" cap="none">
                  <a:solidFill>
                    <a:srgbClr val="FFFFFF"/>
                  </a:solidFill>
                  <a:latin typeface="Helvetica Neue"/>
                  <a:ea typeface="Helvetica Neue"/>
                  <a:cs typeface="Helvetica Neue"/>
                  <a:sym typeface="Helvetica Neue"/>
                </a:rPr>
                <a:t>counter = 0</a:t>
              </a:r>
              <a:endParaRPr sz="1100"/>
            </a:p>
          </p:txBody>
        </p:sp>
        <p:sp>
          <p:nvSpPr>
            <p:cNvPr id="781" name="Google Shape;781;p91"/>
            <p:cNvSpPr/>
            <p:nvPr/>
          </p:nvSpPr>
          <p:spPr>
            <a:xfrm>
              <a:off x="3760750" y="3513487"/>
              <a:ext cx="2113314" cy="900000"/>
            </a:xfrm>
            <a:prstGeom prst="diamond">
              <a:avLst/>
            </a:prstGeom>
            <a:solidFill>
              <a:srgbClr val="1E4E7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chemeClr val="lt1"/>
                  </a:solidFill>
                  <a:latin typeface="Helvetica Neue"/>
                  <a:ea typeface="Helvetica Neue"/>
                  <a:cs typeface="Helvetica Neue"/>
                  <a:sym typeface="Helvetica Neue"/>
                </a:rPr>
                <a:t>num == 0</a:t>
              </a:r>
              <a:endParaRPr sz="1200">
                <a:solidFill>
                  <a:schemeClr val="lt1"/>
                </a:solidFill>
                <a:latin typeface="Helvetica Neue"/>
                <a:ea typeface="Helvetica Neue"/>
                <a:cs typeface="Helvetica Neue"/>
                <a:sym typeface="Helvetica Neue"/>
              </a:endParaRPr>
            </a:p>
          </p:txBody>
        </p:sp>
        <p:sp>
          <p:nvSpPr>
            <p:cNvPr id="782" name="Google Shape;782;p91"/>
            <p:cNvSpPr/>
            <p:nvPr/>
          </p:nvSpPr>
          <p:spPr>
            <a:xfrm>
              <a:off x="3689914" y="4866207"/>
              <a:ext cx="2254987" cy="540000"/>
            </a:xfrm>
            <a:prstGeom prst="rect">
              <a:avLst/>
            </a:prstGeom>
            <a:solidFill>
              <a:srgbClr val="1E4E79"/>
            </a:solidFill>
            <a:ln w="12700" cap="flat" cmpd="sng">
              <a:solidFill>
                <a:srgbClr val="1E4E7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r>
                <a:rPr lang="en" sz="1200">
                  <a:solidFill>
                    <a:srgbClr val="FFFFFF"/>
                  </a:solidFill>
                  <a:latin typeface="Helvetica Neue"/>
                  <a:ea typeface="Helvetica Neue"/>
                  <a:cs typeface="Helvetica Neue"/>
                  <a:sym typeface="Helvetica Neue"/>
                </a:rPr>
                <a:t>sum = sum + num</a:t>
              </a:r>
              <a:endParaRPr sz="1200">
                <a:solidFill>
                  <a:srgbClr val="FFFFFF"/>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FFFFFF"/>
                </a:buClr>
                <a:buSzPts val="1200"/>
                <a:buFont typeface="Helvetica Neue"/>
                <a:buNone/>
              </a:pPr>
              <a:r>
                <a:rPr lang="en" sz="1200" i="0" u="none" strike="noStrike" cap="none">
                  <a:solidFill>
                    <a:srgbClr val="FFFFFF"/>
                  </a:solidFill>
                  <a:latin typeface="Helvetica Neue"/>
                  <a:ea typeface="Helvetica Neue"/>
                  <a:cs typeface="Helvetica Neue"/>
                  <a:sym typeface="Helvetica Neue"/>
                </a:rPr>
                <a:t>counter = counter + 1</a:t>
              </a:r>
              <a:endParaRPr sz="1100"/>
            </a:p>
          </p:txBody>
        </p:sp>
        <p:sp>
          <p:nvSpPr>
            <p:cNvPr id="783" name="Google Shape;783;p91"/>
            <p:cNvSpPr/>
            <p:nvPr/>
          </p:nvSpPr>
          <p:spPr>
            <a:xfrm>
              <a:off x="4060474" y="5858928"/>
              <a:ext cx="1513867" cy="450000"/>
            </a:xfrm>
            <a:prstGeom prst="parallelogram">
              <a:avLst>
                <a:gd name="adj" fmla="val 25000"/>
              </a:avLst>
            </a:prstGeom>
            <a:solidFill>
              <a:srgbClr val="1E4E7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chemeClr val="lt1"/>
                  </a:solidFill>
                  <a:latin typeface="Helvetica Neue"/>
                  <a:ea typeface="Helvetica Neue"/>
                  <a:cs typeface="Helvetica Neue"/>
                  <a:sym typeface="Helvetica Neue"/>
                </a:rPr>
                <a:t>input num</a:t>
              </a:r>
              <a:endParaRPr sz="1200">
                <a:solidFill>
                  <a:schemeClr val="lt1"/>
                </a:solidFill>
                <a:latin typeface="Helvetica Neue"/>
                <a:ea typeface="Helvetica Neue"/>
                <a:cs typeface="Helvetica Neue"/>
                <a:sym typeface="Helvetica Neue"/>
              </a:endParaRPr>
            </a:p>
          </p:txBody>
        </p:sp>
        <p:cxnSp>
          <p:nvCxnSpPr>
            <p:cNvPr id="784" name="Google Shape;784;p91"/>
            <p:cNvCxnSpPr>
              <a:stCxn id="778" idx="2"/>
              <a:endCxn id="780" idx="0"/>
            </p:cNvCxnSpPr>
            <p:nvPr/>
          </p:nvCxnSpPr>
          <p:spPr>
            <a:xfrm>
              <a:off x="4817407" y="1165327"/>
              <a:ext cx="0" cy="4527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785" name="Google Shape;785;p91"/>
            <p:cNvCxnSpPr>
              <a:stCxn id="780" idx="2"/>
              <a:endCxn id="779" idx="0"/>
            </p:cNvCxnSpPr>
            <p:nvPr/>
          </p:nvCxnSpPr>
          <p:spPr>
            <a:xfrm>
              <a:off x="4817407" y="2158047"/>
              <a:ext cx="0" cy="4527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786" name="Google Shape;786;p91"/>
            <p:cNvCxnSpPr>
              <a:stCxn id="779" idx="4"/>
              <a:endCxn id="781" idx="0"/>
            </p:cNvCxnSpPr>
            <p:nvPr/>
          </p:nvCxnSpPr>
          <p:spPr>
            <a:xfrm>
              <a:off x="4817407" y="3060767"/>
              <a:ext cx="0" cy="4527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787" name="Google Shape;787;p91"/>
            <p:cNvCxnSpPr>
              <a:endCxn id="782" idx="0"/>
            </p:cNvCxnSpPr>
            <p:nvPr/>
          </p:nvCxnSpPr>
          <p:spPr>
            <a:xfrm>
              <a:off x="4817408" y="4413507"/>
              <a:ext cx="0" cy="4527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788" name="Google Shape;788;p91"/>
            <p:cNvCxnSpPr>
              <a:stCxn id="782" idx="2"/>
              <a:endCxn id="783" idx="0"/>
            </p:cNvCxnSpPr>
            <p:nvPr/>
          </p:nvCxnSpPr>
          <p:spPr>
            <a:xfrm>
              <a:off x="4817408" y="5406207"/>
              <a:ext cx="0" cy="4527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789" name="Google Shape;789;p91"/>
            <p:cNvCxnSpPr>
              <a:stCxn id="783" idx="5"/>
            </p:cNvCxnSpPr>
            <p:nvPr/>
          </p:nvCxnSpPr>
          <p:spPr>
            <a:xfrm rot="10800000" flipH="1">
              <a:off x="4116724" y="2384628"/>
              <a:ext cx="700800" cy="3699300"/>
            </a:xfrm>
            <a:prstGeom prst="bentConnector4">
              <a:avLst>
                <a:gd name="adj1" fmla="val -94038"/>
                <a:gd name="adj2" fmla="val 102962"/>
              </a:avLst>
            </a:prstGeom>
            <a:noFill/>
            <a:ln w="38100" cap="flat" cmpd="sng">
              <a:solidFill>
                <a:schemeClr val="accent1"/>
              </a:solidFill>
              <a:prstDash val="solid"/>
              <a:miter lim="800000"/>
              <a:headEnd type="none" w="sm" len="sm"/>
              <a:tailEnd type="triangle" w="med" len="med"/>
            </a:ln>
          </p:spPr>
        </p:cxnSp>
        <p:sp>
          <p:nvSpPr>
            <p:cNvPr id="790" name="Google Shape;790;p91"/>
            <p:cNvSpPr/>
            <p:nvPr/>
          </p:nvSpPr>
          <p:spPr>
            <a:xfrm>
              <a:off x="6438086" y="3693487"/>
              <a:ext cx="2064001" cy="540000"/>
            </a:xfrm>
            <a:prstGeom prst="rect">
              <a:avLst/>
            </a:prstGeom>
            <a:solidFill>
              <a:srgbClr val="1E4E79"/>
            </a:solidFill>
            <a:ln w="12700" cap="flat" cmpd="sng">
              <a:solidFill>
                <a:srgbClr val="1E4E7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r>
                <a:rPr lang="en" sz="1200">
                  <a:solidFill>
                    <a:srgbClr val="FFFFFF"/>
                  </a:solidFill>
                  <a:latin typeface="Helvetica Neue"/>
                  <a:ea typeface="Helvetica Neue"/>
                  <a:cs typeface="Helvetica Neue"/>
                  <a:sym typeface="Helvetica Neue"/>
                </a:rPr>
                <a:t>avg = sum / counter</a:t>
              </a:r>
              <a:endParaRPr sz="1200" i="0" u="none" strike="noStrike" cap="none">
                <a:solidFill>
                  <a:srgbClr val="FFFFFF"/>
                </a:solidFill>
                <a:latin typeface="Helvetica Neue"/>
                <a:ea typeface="Helvetica Neue"/>
                <a:cs typeface="Helvetica Neue"/>
                <a:sym typeface="Helvetica Neue"/>
              </a:endParaRPr>
            </a:p>
          </p:txBody>
        </p:sp>
        <p:cxnSp>
          <p:nvCxnSpPr>
            <p:cNvPr id="791" name="Google Shape;791;p91"/>
            <p:cNvCxnSpPr>
              <a:stCxn id="781" idx="3"/>
              <a:endCxn id="790" idx="1"/>
            </p:cNvCxnSpPr>
            <p:nvPr/>
          </p:nvCxnSpPr>
          <p:spPr>
            <a:xfrm>
              <a:off x="5874064" y="3963487"/>
              <a:ext cx="564000" cy="0"/>
            </a:xfrm>
            <a:prstGeom prst="straightConnector1">
              <a:avLst/>
            </a:prstGeom>
            <a:noFill/>
            <a:ln w="38100" cap="flat" cmpd="sng">
              <a:solidFill>
                <a:schemeClr val="accent1"/>
              </a:solidFill>
              <a:prstDash val="solid"/>
              <a:miter lim="800000"/>
              <a:headEnd type="none" w="sm" len="sm"/>
              <a:tailEnd type="triangle" w="med" len="med"/>
            </a:ln>
          </p:spPr>
        </p:cxnSp>
        <p:sp>
          <p:nvSpPr>
            <p:cNvPr id="792" name="Google Shape;792;p91"/>
            <p:cNvSpPr/>
            <p:nvPr/>
          </p:nvSpPr>
          <p:spPr>
            <a:xfrm>
              <a:off x="6755486" y="5858928"/>
              <a:ext cx="1429200" cy="450000"/>
            </a:xfrm>
            <a:prstGeom prst="roundRect">
              <a:avLst>
                <a:gd name="adj" fmla="val 50000"/>
              </a:avLst>
            </a:prstGeom>
            <a:solidFill>
              <a:srgbClr val="1E4E7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chemeClr val="lt1"/>
                  </a:solidFill>
                  <a:latin typeface="Helvetica Neue"/>
                  <a:ea typeface="Helvetica Neue"/>
                  <a:cs typeface="Helvetica Neue"/>
                  <a:sym typeface="Helvetica Neue"/>
                </a:rPr>
                <a:t>stop</a:t>
              </a:r>
              <a:endParaRPr sz="1100"/>
            </a:p>
          </p:txBody>
        </p:sp>
        <p:cxnSp>
          <p:nvCxnSpPr>
            <p:cNvPr id="793" name="Google Shape;793;p91"/>
            <p:cNvCxnSpPr>
              <a:stCxn id="790" idx="2"/>
              <a:endCxn id="794" idx="0"/>
            </p:cNvCxnSpPr>
            <p:nvPr/>
          </p:nvCxnSpPr>
          <p:spPr>
            <a:xfrm>
              <a:off x="7470086" y="4233487"/>
              <a:ext cx="0" cy="677700"/>
            </a:xfrm>
            <a:prstGeom prst="straightConnector1">
              <a:avLst/>
            </a:prstGeom>
            <a:noFill/>
            <a:ln w="38100" cap="flat" cmpd="sng">
              <a:solidFill>
                <a:schemeClr val="accent1"/>
              </a:solidFill>
              <a:prstDash val="solid"/>
              <a:miter lim="800000"/>
              <a:headEnd type="none" w="sm" len="sm"/>
              <a:tailEnd type="triangle" w="med" len="med"/>
            </a:ln>
          </p:spPr>
        </p:cxnSp>
        <p:sp>
          <p:nvSpPr>
            <p:cNvPr id="794" name="Google Shape;794;p91"/>
            <p:cNvSpPr/>
            <p:nvPr/>
          </p:nvSpPr>
          <p:spPr>
            <a:xfrm>
              <a:off x="6713153" y="4911207"/>
              <a:ext cx="1513867" cy="450000"/>
            </a:xfrm>
            <a:prstGeom prst="parallelogram">
              <a:avLst>
                <a:gd name="adj" fmla="val 25000"/>
              </a:avLst>
            </a:prstGeom>
            <a:solidFill>
              <a:srgbClr val="1E4E7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chemeClr val="lt1"/>
                  </a:solidFill>
                  <a:latin typeface="Helvetica Neue"/>
                  <a:ea typeface="Helvetica Neue"/>
                  <a:cs typeface="Helvetica Neue"/>
                  <a:sym typeface="Helvetica Neue"/>
                </a:rPr>
                <a:t>print avg</a:t>
              </a:r>
              <a:endParaRPr sz="1200">
                <a:solidFill>
                  <a:schemeClr val="lt1"/>
                </a:solidFill>
                <a:latin typeface="Helvetica Neue"/>
                <a:ea typeface="Helvetica Neue"/>
                <a:cs typeface="Helvetica Neue"/>
                <a:sym typeface="Helvetica Neue"/>
              </a:endParaRPr>
            </a:p>
          </p:txBody>
        </p:sp>
        <p:cxnSp>
          <p:nvCxnSpPr>
            <p:cNvPr id="795" name="Google Shape;795;p91"/>
            <p:cNvCxnSpPr>
              <a:stCxn id="794" idx="4"/>
              <a:endCxn id="792" idx="0"/>
            </p:cNvCxnSpPr>
            <p:nvPr/>
          </p:nvCxnSpPr>
          <p:spPr>
            <a:xfrm>
              <a:off x="7470087" y="5361207"/>
              <a:ext cx="0" cy="497700"/>
            </a:xfrm>
            <a:prstGeom prst="straightConnector1">
              <a:avLst/>
            </a:prstGeom>
            <a:noFill/>
            <a:ln w="38100" cap="flat" cmpd="sng">
              <a:solidFill>
                <a:schemeClr val="accent1"/>
              </a:solidFill>
              <a:prstDash val="solid"/>
              <a:miter lim="800000"/>
              <a:headEnd type="none" w="sm" len="sm"/>
              <a:tailEnd type="triangle" w="med" len="med"/>
            </a:ln>
          </p:spPr>
        </p:cxnSp>
      </p:grpSp>
      <p:sp>
        <p:nvSpPr>
          <p:cNvPr id="796" name="Google Shape;796;p91"/>
          <p:cNvSpPr txBox="1">
            <a:spLocks noGrp="1"/>
          </p:cNvSpPr>
          <p:nvPr>
            <p:ph type="title"/>
          </p:nvPr>
        </p:nvSpPr>
        <p:spPr>
          <a:xfrm>
            <a:off x="3566160" y="273844"/>
            <a:ext cx="5079378" cy="669821"/>
          </a:xfrm>
          <a:prstGeom prst="rect">
            <a:avLst/>
          </a:prstGeom>
          <a:noFill/>
          <a:ln>
            <a:noFill/>
          </a:ln>
        </p:spPr>
        <p:txBody>
          <a:bodyPr spcFirstLastPara="1" wrap="square" lIns="0" tIns="0" rIns="0" bIns="0" anchor="ctr" anchorCtr="0">
            <a:noAutofit/>
          </a:bodyPr>
          <a:lstStyle/>
          <a:p>
            <a:pPr marL="12700" marR="0" lvl="0" indent="0" algn="r" rtl="0">
              <a:lnSpc>
                <a:spcPct val="90000"/>
              </a:lnSpc>
              <a:spcBef>
                <a:spcPts val="0"/>
              </a:spcBef>
              <a:spcAft>
                <a:spcPts val="0"/>
              </a:spcAft>
              <a:buClr>
                <a:srgbClr val="002060"/>
              </a:buClr>
              <a:buSzPts val="1500"/>
              <a:buFont typeface="Open Sans"/>
              <a:buNone/>
            </a:pPr>
            <a:r>
              <a:rPr lang="en" sz="1500" b="1" i="0" u="none" strike="noStrike" cap="none">
                <a:solidFill>
                  <a:srgbClr val="002060"/>
                </a:solidFill>
                <a:latin typeface="Open Sans"/>
                <a:ea typeface="Open Sans"/>
                <a:cs typeface="Open Sans"/>
                <a:sym typeface="Open Sans"/>
              </a:rPr>
              <a:t>Programming Elements </a:t>
            </a:r>
            <a:br>
              <a:rPr lang="en" sz="1500" b="1" i="0" u="none" strike="noStrike" cap="none">
                <a:solidFill>
                  <a:srgbClr val="002060"/>
                </a:solidFill>
                <a:latin typeface="Open Sans"/>
                <a:ea typeface="Open Sans"/>
                <a:cs typeface="Open Sans"/>
                <a:sym typeface="Open Sans"/>
              </a:rPr>
            </a:br>
            <a:r>
              <a:rPr lang="en" sz="1500" b="1" i="0" u="none" strike="noStrike" cap="none">
                <a:solidFill>
                  <a:srgbClr val="2E75B5"/>
                </a:solidFill>
                <a:latin typeface="Open Sans"/>
                <a:ea typeface="Open Sans"/>
                <a:cs typeface="Open Sans"/>
                <a:sym typeface="Open Sans"/>
              </a:rPr>
              <a:t>Loops</a:t>
            </a:r>
            <a:endParaRPr sz="11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92"/>
          <p:cNvSpPr/>
          <p:nvPr/>
        </p:nvSpPr>
        <p:spPr>
          <a:xfrm>
            <a:off x="237668" y="1041400"/>
            <a:ext cx="8668663" cy="4027269"/>
          </a:xfrm>
          <a:prstGeom prst="rect">
            <a:avLst/>
          </a:prstGeom>
          <a:solidFill>
            <a:schemeClr val="lt1"/>
          </a:solidFill>
          <a:ln w="12700" cap="flat" cmpd="sng">
            <a:solidFill>
              <a:srgbClr val="1F744B"/>
            </a:solidFill>
            <a:prstDash val="solid"/>
            <a:miter lim="800000"/>
            <a:headEnd type="none" w="sm" len="sm"/>
            <a:tailEnd type="none" w="sm" len="sm"/>
          </a:ln>
        </p:spPr>
        <p:txBody>
          <a:bodyPr spcFirstLastPara="1" wrap="square" lIns="54000" tIns="27000" rIns="68575" bIns="34275" anchor="ctr" anchorCtr="0">
            <a:noAutofit/>
          </a:bodyPr>
          <a:lstStyle/>
          <a:p>
            <a:pPr marL="0" marR="0" lvl="0" indent="0" algn="l" rtl="0">
              <a:lnSpc>
                <a:spcPct val="150000"/>
              </a:lnSpc>
              <a:spcBef>
                <a:spcPts val="0"/>
              </a:spcBef>
              <a:spcAft>
                <a:spcPts val="0"/>
              </a:spcAft>
              <a:buNone/>
            </a:pPr>
            <a:r>
              <a:rPr lang="en" sz="1500" b="1">
                <a:solidFill>
                  <a:srgbClr val="1F744B"/>
                </a:solidFill>
                <a:latin typeface="Helvetica Neue"/>
                <a:ea typeface="Helvetica Neue"/>
                <a:cs typeface="Helvetica Neue"/>
                <a:sym typeface="Helvetica Neue"/>
              </a:rPr>
              <a:t>Exercise 7</a:t>
            </a:r>
            <a:endParaRPr sz="1100"/>
          </a:p>
          <a:p>
            <a:pPr marL="0" marR="0" lvl="0" indent="0" algn="l" rtl="0">
              <a:lnSpc>
                <a:spcPct val="150000"/>
              </a:lnSpc>
              <a:spcBef>
                <a:spcPts val="0"/>
              </a:spcBef>
              <a:spcAft>
                <a:spcPts val="0"/>
              </a:spcAft>
              <a:buNone/>
            </a:pPr>
            <a:r>
              <a:rPr lang="en" sz="1500">
                <a:solidFill>
                  <a:srgbClr val="121504"/>
                </a:solidFill>
                <a:latin typeface="Helvetica Neue"/>
                <a:ea typeface="Helvetica Neue"/>
                <a:cs typeface="Helvetica Neue"/>
                <a:sym typeface="Helvetica Neue"/>
              </a:rPr>
              <a:t>Design an algorithm as a flowchart that prints the multiplication table for numbers from 1 to 12.</a:t>
            </a:r>
            <a:endParaRPr sz="1100"/>
          </a:p>
          <a:p>
            <a:pPr marL="0" marR="0" lvl="0" indent="0" algn="l" rtl="0">
              <a:lnSpc>
                <a:spcPct val="150000"/>
              </a:lnSpc>
              <a:spcBef>
                <a:spcPts val="0"/>
              </a:spcBef>
              <a:spcAft>
                <a:spcPts val="0"/>
              </a:spcAft>
              <a:buNone/>
            </a:pPr>
            <a:endParaRPr sz="1500">
              <a:solidFill>
                <a:srgbClr val="121504"/>
              </a:solidFill>
              <a:latin typeface="Helvetica Neue"/>
              <a:ea typeface="Helvetica Neue"/>
              <a:cs typeface="Helvetica Neue"/>
              <a:sym typeface="Helvetica Neue"/>
            </a:endParaRPr>
          </a:p>
          <a:p>
            <a:pPr marL="0" marR="0" lvl="0" indent="0" algn="l" rtl="0">
              <a:lnSpc>
                <a:spcPct val="150000"/>
              </a:lnSpc>
              <a:spcBef>
                <a:spcPts val="0"/>
              </a:spcBef>
              <a:spcAft>
                <a:spcPts val="0"/>
              </a:spcAft>
              <a:buNone/>
            </a:pPr>
            <a:endParaRPr sz="1500">
              <a:solidFill>
                <a:srgbClr val="121504"/>
              </a:solidFill>
              <a:latin typeface="Helvetica Neue"/>
              <a:ea typeface="Helvetica Neue"/>
              <a:cs typeface="Helvetica Neue"/>
              <a:sym typeface="Helvetica Neue"/>
            </a:endParaRPr>
          </a:p>
          <a:p>
            <a:pPr marL="0" marR="0" lvl="0" indent="0" algn="l" rtl="0">
              <a:lnSpc>
                <a:spcPct val="150000"/>
              </a:lnSpc>
              <a:spcBef>
                <a:spcPts val="0"/>
              </a:spcBef>
              <a:spcAft>
                <a:spcPts val="0"/>
              </a:spcAft>
              <a:buNone/>
            </a:pPr>
            <a:endParaRPr sz="1500">
              <a:solidFill>
                <a:srgbClr val="121504"/>
              </a:solidFill>
              <a:latin typeface="Helvetica Neue"/>
              <a:ea typeface="Helvetica Neue"/>
              <a:cs typeface="Helvetica Neue"/>
              <a:sym typeface="Helvetica Neue"/>
            </a:endParaRPr>
          </a:p>
          <a:p>
            <a:pPr marL="0" marR="0" lvl="0" indent="0" algn="l" rtl="0">
              <a:lnSpc>
                <a:spcPct val="150000"/>
              </a:lnSpc>
              <a:spcBef>
                <a:spcPts val="0"/>
              </a:spcBef>
              <a:spcAft>
                <a:spcPts val="0"/>
              </a:spcAft>
              <a:buNone/>
            </a:pPr>
            <a:endParaRPr sz="1500">
              <a:solidFill>
                <a:srgbClr val="121504"/>
              </a:solidFill>
              <a:latin typeface="Helvetica Neue"/>
              <a:ea typeface="Helvetica Neue"/>
              <a:cs typeface="Helvetica Neue"/>
              <a:sym typeface="Helvetica Neue"/>
            </a:endParaRPr>
          </a:p>
          <a:p>
            <a:pPr marL="0" marR="0" lvl="0" indent="0" algn="l" rtl="0">
              <a:lnSpc>
                <a:spcPct val="150000"/>
              </a:lnSpc>
              <a:spcBef>
                <a:spcPts val="0"/>
              </a:spcBef>
              <a:spcAft>
                <a:spcPts val="0"/>
              </a:spcAft>
              <a:buNone/>
            </a:pPr>
            <a:endParaRPr sz="1500">
              <a:solidFill>
                <a:srgbClr val="121504"/>
              </a:solidFill>
              <a:latin typeface="Helvetica Neue"/>
              <a:ea typeface="Helvetica Neue"/>
              <a:cs typeface="Helvetica Neue"/>
              <a:sym typeface="Helvetica Neue"/>
            </a:endParaRPr>
          </a:p>
          <a:p>
            <a:pPr marL="0" marR="0" lvl="0" indent="0" algn="l" rtl="0">
              <a:lnSpc>
                <a:spcPct val="150000"/>
              </a:lnSpc>
              <a:spcBef>
                <a:spcPts val="0"/>
              </a:spcBef>
              <a:spcAft>
                <a:spcPts val="0"/>
              </a:spcAft>
              <a:buNone/>
            </a:pPr>
            <a:endParaRPr sz="1500">
              <a:solidFill>
                <a:srgbClr val="121504"/>
              </a:solidFill>
              <a:latin typeface="Helvetica Neue"/>
              <a:ea typeface="Helvetica Neue"/>
              <a:cs typeface="Helvetica Neue"/>
              <a:sym typeface="Helvetica Neue"/>
            </a:endParaRPr>
          </a:p>
          <a:p>
            <a:pPr marL="0" marR="0" lvl="0" indent="0" algn="l" rtl="0">
              <a:lnSpc>
                <a:spcPct val="150000"/>
              </a:lnSpc>
              <a:spcBef>
                <a:spcPts val="0"/>
              </a:spcBef>
              <a:spcAft>
                <a:spcPts val="0"/>
              </a:spcAft>
              <a:buNone/>
            </a:pPr>
            <a:endParaRPr sz="1500">
              <a:solidFill>
                <a:srgbClr val="121504"/>
              </a:solidFill>
              <a:latin typeface="Helvetica Neue"/>
              <a:ea typeface="Helvetica Neue"/>
              <a:cs typeface="Helvetica Neue"/>
              <a:sym typeface="Helvetica Neue"/>
            </a:endParaRPr>
          </a:p>
          <a:p>
            <a:pPr marL="0" marR="0" lvl="0" indent="0" algn="l" rtl="0">
              <a:lnSpc>
                <a:spcPct val="150000"/>
              </a:lnSpc>
              <a:spcBef>
                <a:spcPts val="0"/>
              </a:spcBef>
              <a:spcAft>
                <a:spcPts val="0"/>
              </a:spcAft>
              <a:buNone/>
            </a:pPr>
            <a:endParaRPr sz="1500">
              <a:solidFill>
                <a:srgbClr val="121504"/>
              </a:solidFill>
              <a:latin typeface="Helvetica Neue"/>
              <a:ea typeface="Helvetica Neue"/>
              <a:cs typeface="Helvetica Neue"/>
              <a:sym typeface="Helvetica Neue"/>
            </a:endParaRPr>
          </a:p>
          <a:p>
            <a:pPr marL="0" marR="0" lvl="0" indent="0" algn="l" rtl="0">
              <a:lnSpc>
                <a:spcPct val="150000"/>
              </a:lnSpc>
              <a:spcBef>
                <a:spcPts val="0"/>
              </a:spcBef>
              <a:spcAft>
                <a:spcPts val="0"/>
              </a:spcAft>
              <a:buNone/>
            </a:pPr>
            <a:endParaRPr sz="1500">
              <a:solidFill>
                <a:srgbClr val="121504"/>
              </a:solidFill>
              <a:latin typeface="Helvetica Neue"/>
              <a:ea typeface="Helvetica Neue"/>
              <a:cs typeface="Helvetica Neue"/>
              <a:sym typeface="Helvetica Neue"/>
            </a:endParaRPr>
          </a:p>
          <a:p>
            <a:pPr marL="0" marR="0" lvl="0" indent="0" algn="l" rtl="0">
              <a:lnSpc>
                <a:spcPct val="150000"/>
              </a:lnSpc>
              <a:spcBef>
                <a:spcPts val="0"/>
              </a:spcBef>
              <a:spcAft>
                <a:spcPts val="0"/>
              </a:spcAft>
              <a:buNone/>
            </a:pPr>
            <a:endParaRPr sz="1500">
              <a:solidFill>
                <a:srgbClr val="121504"/>
              </a:solidFill>
              <a:latin typeface="Helvetica Neue"/>
              <a:ea typeface="Helvetica Neue"/>
              <a:cs typeface="Helvetica Neue"/>
              <a:sym typeface="Helvetica Neue"/>
            </a:endParaRPr>
          </a:p>
        </p:txBody>
      </p:sp>
      <p:pic>
        <p:nvPicPr>
          <p:cNvPr id="803" name="Google Shape;803;p92"/>
          <p:cNvPicPr preferRelativeResize="0"/>
          <p:nvPr/>
        </p:nvPicPr>
        <p:blipFill rotWithShape="1">
          <a:blip r:embed="rId3">
            <a:alphaModFix/>
          </a:blip>
          <a:srcRect t="4343" b="5077"/>
          <a:stretch/>
        </p:blipFill>
        <p:spPr>
          <a:xfrm>
            <a:off x="2323337" y="1828351"/>
            <a:ext cx="4497326" cy="3145757"/>
          </a:xfrm>
          <a:prstGeom prst="rect">
            <a:avLst/>
          </a:prstGeom>
          <a:noFill/>
          <a:ln>
            <a:noFill/>
          </a:ln>
        </p:spPr>
      </p:pic>
      <p:sp>
        <p:nvSpPr>
          <p:cNvPr id="804" name="Google Shape;804;p92"/>
          <p:cNvSpPr txBox="1">
            <a:spLocks noGrp="1"/>
          </p:cNvSpPr>
          <p:nvPr>
            <p:ph type="title"/>
          </p:nvPr>
        </p:nvSpPr>
        <p:spPr>
          <a:xfrm>
            <a:off x="3566160" y="273844"/>
            <a:ext cx="5079378" cy="669821"/>
          </a:xfrm>
          <a:prstGeom prst="rect">
            <a:avLst/>
          </a:prstGeom>
          <a:noFill/>
          <a:ln>
            <a:noFill/>
          </a:ln>
        </p:spPr>
        <p:txBody>
          <a:bodyPr spcFirstLastPara="1" wrap="square" lIns="0" tIns="0" rIns="0" bIns="0" anchor="ctr" anchorCtr="0">
            <a:noAutofit/>
          </a:bodyPr>
          <a:lstStyle/>
          <a:p>
            <a:pPr marL="12700" marR="0" lvl="0" indent="0" algn="r" rtl="0">
              <a:lnSpc>
                <a:spcPct val="90000"/>
              </a:lnSpc>
              <a:spcBef>
                <a:spcPts val="0"/>
              </a:spcBef>
              <a:spcAft>
                <a:spcPts val="0"/>
              </a:spcAft>
              <a:buClr>
                <a:srgbClr val="002060"/>
              </a:buClr>
              <a:buSzPts val="1500"/>
              <a:buFont typeface="Open Sans"/>
              <a:buNone/>
            </a:pPr>
            <a:r>
              <a:rPr lang="en" sz="1500" b="1" i="0" u="none" strike="noStrike" cap="none">
                <a:solidFill>
                  <a:srgbClr val="002060"/>
                </a:solidFill>
                <a:latin typeface="Open Sans"/>
                <a:ea typeface="Open Sans"/>
                <a:cs typeface="Open Sans"/>
                <a:sym typeface="Open Sans"/>
              </a:rPr>
              <a:t>Programming Elements </a:t>
            </a:r>
            <a:br>
              <a:rPr lang="en" sz="1500" b="1" i="0" u="none" strike="noStrike" cap="none">
                <a:solidFill>
                  <a:srgbClr val="002060"/>
                </a:solidFill>
                <a:latin typeface="Open Sans"/>
                <a:ea typeface="Open Sans"/>
                <a:cs typeface="Open Sans"/>
                <a:sym typeface="Open Sans"/>
              </a:rPr>
            </a:br>
            <a:r>
              <a:rPr lang="en" sz="1500" b="1" i="0" u="none" strike="noStrike" cap="none">
                <a:solidFill>
                  <a:srgbClr val="2E75B5"/>
                </a:solidFill>
                <a:latin typeface="Open Sans"/>
                <a:ea typeface="Open Sans"/>
                <a:cs typeface="Open Sans"/>
                <a:sym typeface="Open Sans"/>
              </a:rPr>
              <a:t>Loops</a:t>
            </a:r>
            <a:endParaRPr sz="11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grpSp>
        <p:nvGrpSpPr>
          <p:cNvPr id="810" name="Google Shape;810;p93"/>
          <p:cNvGrpSpPr/>
          <p:nvPr/>
        </p:nvGrpSpPr>
        <p:grpSpPr>
          <a:xfrm>
            <a:off x="2153385" y="196162"/>
            <a:ext cx="4713850" cy="4842194"/>
            <a:chOff x="2871180" y="261549"/>
            <a:chExt cx="6285133" cy="6456259"/>
          </a:xfrm>
        </p:grpSpPr>
        <p:grpSp>
          <p:nvGrpSpPr>
            <p:cNvPr id="811" name="Google Shape;811;p93"/>
            <p:cNvGrpSpPr/>
            <p:nvPr/>
          </p:nvGrpSpPr>
          <p:grpSpPr>
            <a:xfrm>
              <a:off x="5651802" y="261549"/>
              <a:ext cx="3504511" cy="6456259"/>
              <a:chOff x="4208758" y="249674"/>
              <a:chExt cx="3504511" cy="6456259"/>
            </a:xfrm>
          </p:grpSpPr>
          <p:sp>
            <p:nvSpPr>
              <p:cNvPr id="812" name="Google Shape;812;p93"/>
              <p:cNvSpPr/>
              <p:nvPr/>
            </p:nvSpPr>
            <p:spPr>
              <a:xfrm>
                <a:off x="4443801" y="249674"/>
                <a:ext cx="1429200" cy="450000"/>
              </a:xfrm>
              <a:prstGeom prst="roundRect">
                <a:avLst>
                  <a:gd name="adj" fmla="val 50000"/>
                </a:avLst>
              </a:prstGeom>
              <a:solidFill>
                <a:srgbClr val="1E4E7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chemeClr val="lt1"/>
                    </a:solidFill>
                    <a:latin typeface="Helvetica Neue"/>
                    <a:ea typeface="Helvetica Neue"/>
                    <a:cs typeface="Helvetica Neue"/>
                    <a:sym typeface="Helvetica Neue"/>
                  </a:rPr>
                  <a:t>start</a:t>
                </a:r>
                <a:endParaRPr sz="1100"/>
              </a:p>
            </p:txBody>
          </p:sp>
          <p:sp>
            <p:nvSpPr>
              <p:cNvPr id="813" name="Google Shape;813;p93"/>
              <p:cNvSpPr/>
              <p:nvPr/>
            </p:nvSpPr>
            <p:spPr>
              <a:xfrm>
                <a:off x="4443302" y="982612"/>
                <a:ext cx="1430198" cy="540000"/>
              </a:xfrm>
              <a:prstGeom prst="rect">
                <a:avLst/>
              </a:prstGeom>
              <a:solidFill>
                <a:srgbClr val="1E4E79"/>
              </a:solidFill>
              <a:ln w="12700" cap="flat" cmpd="sng">
                <a:solidFill>
                  <a:srgbClr val="1E4E7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r>
                  <a:rPr lang="en" sz="1200">
                    <a:solidFill>
                      <a:srgbClr val="FFFFFF"/>
                    </a:solidFill>
                    <a:latin typeface="Helvetica Neue"/>
                    <a:ea typeface="Helvetica Neue"/>
                    <a:cs typeface="Helvetica Neue"/>
                    <a:sym typeface="Helvetica Neue"/>
                  </a:rPr>
                  <a:t>a = 1</a:t>
                </a:r>
                <a:endParaRPr sz="1200" i="0" u="none" strike="noStrike" cap="none">
                  <a:solidFill>
                    <a:srgbClr val="FFFFFF"/>
                  </a:solidFill>
                  <a:latin typeface="Helvetica Neue"/>
                  <a:ea typeface="Helvetica Neue"/>
                  <a:cs typeface="Helvetica Neue"/>
                  <a:sym typeface="Helvetica Neue"/>
                </a:endParaRPr>
              </a:p>
            </p:txBody>
          </p:sp>
          <p:sp>
            <p:nvSpPr>
              <p:cNvPr id="814" name="Google Shape;814;p93"/>
              <p:cNvSpPr/>
              <p:nvPr/>
            </p:nvSpPr>
            <p:spPr>
              <a:xfrm>
                <a:off x="4208758" y="1805550"/>
                <a:ext cx="1899286" cy="900000"/>
              </a:xfrm>
              <a:prstGeom prst="diamond">
                <a:avLst/>
              </a:prstGeom>
              <a:solidFill>
                <a:srgbClr val="1E4E7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chemeClr val="lt1"/>
                    </a:solidFill>
                    <a:latin typeface="Helvetica Neue"/>
                    <a:ea typeface="Helvetica Neue"/>
                    <a:cs typeface="Helvetica Neue"/>
                    <a:sym typeface="Helvetica Neue"/>
                  </a:rPr>
                  <a:t>a &lt;= 12</a:t>
                </a:r>
                <a:endParaRPr sz="1100"/>
              </a:p>
            </p:txBody>
          </p:sp>
          <p:sp>
            <p:nvSpPr>
              <p:cNvPr id="815" name="Google Shape;815;p93"/>
              <p:cNvSpPr/>
              <p:nvPr/>
            </p:nvSpPr>
            <p:spPr>
              <a:xfrm>
                <a:off x="4443302" y="2988488"/>
                <a:ext cx="1430198" cy="540000"/>
              </a:xfrm>
              <a:prstGeom prst="rect">
                <a:avLst/>
              </a:prstGeom>
              <a:solidFill>
                <a:srgbClr val="1E4E79"/>
              </a:solidFill>
              <a:ln w="12700" cap="flat" cmpd="sng">
                <a:solidFill>
                  <a:srgbClr val="1E4E7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r>
                  <a:rPr lang="en" sz="1200">
                    <a:solidFill>
                      <a:srgbClr val="FFFFFF"/>
                    </a:solidFill>
                    <a:latin typeface="Helvetica Neue"/>
                    <a:ea typeface="Helvetica Neue"/>
                    <a:cs typeface="Helvetica Neue"/>
                    <a:sym typeface="Helvetica Neue"/>
                  </a:rPr>
                  <a:t>b = 1</a:t>
                </a:r>
                <a:endParaRPr sz="1200" i="0" u="none" strike="noStrike" cap="none">
                  <a:solidFill>
                    <a:srgbClr val="FFFFFF"/>
                  </a:solidFill>
                  <a:latin typeface="Helvetica Neue"/>
                  <a:ea typeface="Helvetica Neue"/>
                  <a:cs typeface="Helvetica Neue"/>
                  <a:sym typeface="Helvetica Neue"/>
                </a:endParaRPr>
              </a:p>
            </p:txBody>
          </p:sp>
          <p:sp>
            <p:nvSpPr>
              <p:cNvPr id="816" name="Google Shape;816;p93"/>
              <p:cNvSpPr/>
              <p:nvPr/>
            </p:nvSpPr>
            <p:spPr>
              <a:xfrm>
                <a:off x="4221767" y="3811426"/>
                <a:ext cx="1900800" cy="900000"/>
              </a:xfrm>
              <a:prstGeom prst="diamond">
                <a:avLst/>
              </a:prstGeom>
              <a:solidFill>
                <a:srgbClr val="1E4E7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chemeClr val="lt1"/>
                    </a:solidFill>
                    <a:latin typeface="Helvetica Neue"/>
                    <a:ea typeface="Helvetica Neue"/>
                    <a:cs typeface="Helvetica Neue"/>
                    <a:sym typeface="Helvetica Neue"/>
                  </a:rPr>
                  <a:t>b &lt;= 12</a:t>
                </a:r>
                <a:endParaRPr sz="1100"/>
              </a:p>
            </p:txBody>
          </p:sp>
          <p:sp>
            <p:nvSpPr>
              <p:cNvPr id="817" name="Google Shape;817;p93"/>
              <p:cNvSpPr/>
              <p:nvPr/>
            </p:nvSpPr>
            <p:spPr>
              <a:xfrm>
                <a:off x="4401468" y="4994364"/>
                <a:ext cx="1513867" cy="450000"/>
              </a:xfrm>
              <a:prstGeom prst="parallelogram">
                <a:avLst>
                  <a:gd name="adj" fmla="val 25000"/>
                </a:avLst>
              </a:prstGeom>
              <a:solidFill>
                <a:srgbClr val="1E4E7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chemeClr val="lt1"/>
                    </a:solidFill>
                    <a:latin typeface="Helvetica Neue"/>
                    <a:ea typeface="Helvetica Neue"/>
                    <a:cs typeface="Helvetica Neue"/>
                    <a:sym typeface="Helvetica Neue"/>
                  </a:rPr>
                  <a:t>print a * b</a:t>
                </a:r>
                <a:endParaRPr sz="1100"/>
              </a:p>
            </p:txBody>
          </p:sp>
          <p:sp>
            <p:nvSpPr>
              <p:cNvPr id="818" name="Google Shape;818;p93"/>
              <p:cNvSpPr/>
              <p:nvPr/>
            </p:nvSpPr>
            <p:spPr>
              <a:xfrm>
                <a:off x="4443302" y="5727301"/>
                <a:ext cx="1430198" cy="540000"/>
              </a:xfrm>
              <a:prstGeom prst="rect">
                <a:avLst/>
              </a:prstGeom>
              <a:solidFill>
                <a:srgbClr val="1E4E79"/>
              </a:solidFill>
              <a:ln w="12700" cap="flat" cmpd="sng">
                <a:solidFill>
                  <a:srgbClr val="1E4E7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r>
                  <a:rPr lang="en" sz="1200">
                    <a:solidFill>
                      <a:srgbClr val="FFFFFF"/>
                    </a:solidFill>
                    <a:latin typeface="Helvetica Neue"/>
                    <a:ea typeface="Helvetica Neue"/>
                    <a:cs typeface="Helvetica Neue"/>
                    <a:sym typeface="Helvetica Neue"/>
                  </a:rPr>
                  <a:t>b = b + 1</a:t>
                </a:r>
                <a:endParaRPr sz="1200" i="0" u="none" strike="noStrike" cap="none">
                  <a:solidFill>
                    <a:srgbClr val="FFFFFF"/>
                  </a:solidFill>
                  <a:latin typeface="Helvetica Neue"/>
                  <a:ea typeface="Helvetica Neue"/>
                  <a:cs typeface="Helvetica Neue"/>
                  <a:sym typeface="Helvetica Neue"/>
                </a:endParaRPr>
              </a:p>
            </p:txBody>
          </p:sp>
          <p:sp>
            <p:nvSpPr>
              <p:cNvPr id="819" name="Google Shape;819;p93"/>
              <p:cNvSpPr/>
              <p:nvPr/>
            </p:nvSpPr>
            <p:spPr>
              <a:xfrm>
                <a:off x="6283071" y="2038376"/>
                <a:ext cx="1429200" cy="450000"/>
              </a:xfrm>
              <a:prstGeom prst="roundRect">
                <a:avLst>
                  <a:gd name="adj" fmla="val 50000"/>
                </a:avLst>
              </a:prstGeom>
              <a:solidFill>
                <a:srgbClr val="1E4E7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200">
                    <a:solidFill>
                      <a:schemeClr val="lt1"/>
                    </a:solidFill>
                    <a:latin typeface="Helvetica Neue"/>
                    <a:ea typeface="Helvetica Neue"/>
                    <a:cs typeface="Helvetica Neue"/>
                    <a:sym typeface="Helvetica Neue"/>
                  </a:rPr>
                  <a:t>stop</a:t>
                </a:r>
                <a:endParaRPr sz="1100"/>
              </a:p>
            </p:txBody>
          </p:sp>
          <p:sp>
            <p:nvSpPr>
              <p:cNvPr id="820" name="Google Shape;820;p93"/>
              <p:cNvSpPr/>
              <p:nvPr/>
            </p:nvSpPr>
            <p:spPr>
              <a:xfrm>
                <a:off x="6283071" y="6165933"/>
                <a:ext cx="1430198" cy="540000"/>
              </a:xfrm>
              <a:prstGeom prst="rect">
                <a:avLst/>
              </a:prstGeom>
              <a:solidFill>
                <a:srgbClr val="1E4E79"/>
              </a:solidFill>
              <a:ln w="12700" cap="flat" cmpd="sng">
                <a:solidFill>
                  <a:srgbClr val="1E4E7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r>
                  <a:rPr lang="en" sz="1200">
                    <a:solidFill>
                      <a:srgbClr val="FFFFFF"/>
                    </a:solidFill>
                    <a:latin typeface="Helvetica Neue"/>
                    <a:ea typeface="Helvetica Neue"/>
                    <a:cs typeface="Helvetica Neue"/>
                    <a:sym typeface="Helvetica Neue"/>
                  </a:rPr>
                  <a:t>a = a + 1</a:t>
                </a:r>
                <a:endParaRPr sz="1200" i="0" u="none" strike="noStrike" cap="none">
                  <a:solidFill>
                    <a:srgbClr val="FFFFFF"/>
                  </a:solidFill>
                  <a:latin typeface="Helvetica Neue"/>
                  <a:ea typeface="Helvetica Neue"/>
                  <a:cs typeface="Helvetica Neue"/>
                  <a:sym typeface="Helvetica Neue"/>
                </a:endParaRPr>
              </a:p>
            </p:txBody>
          </p:sp>
          <p:cxnSp>
            <p:nvCxnSpPr>
              <p:cNvPr id="821" name="Google Shape;821;p93"/>
              <p:cNvCxnSpPr>
                <a:stCxn id="812" idx="2"/>
                <a:endCxn id="813" idx="0"/>
              </p:cNvCxnSpPr>
              <p:nvPr/>
            </p:nvCxnSpPr>
            <p:spPr>
              <a:xfrm>
                <a:off x="5158401" y="699674"/>
                <a:ext cx="0" cy="2829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822" name="Google Shape;822;p93"/>
              <p:cNvCxnSpPr>
                <a:stCxn id="813" idx="2"/>
                <a:endCxn id="814" idx="0"/>
              </p:cNvCxnSpPr>
              <p:nvPr/>
            </p:nvCxnSpPr>
            <p:spPr>
              <a:xfrm>
                <a:off x="5158401" y="1522612"/>
                <a:ext cx="0" cy="2829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823" name="Google Shape;823;p93"/>
              <p:cNvCxnSpPr>
                <a:stCxn id="814" idx="2"/>
                <a:endCxn id="815" idx="0"/>
              </p:cNvCxnSpPr>
              <p:nvPr/>
            </p:nvCxnSpPr>
            <p:spPr>
              <a:xfrm>
                <a:off x="5158401" y="2705550"/>
                <a:ext cx="0" cy="2829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824" name="Google Shape;824;p93"/>
              <p:cNvCxnSpPr>
                <a:stCxn id="815" idx="2"/>
                <a:endCxn id="816" idx="0"/>
              </p:cNvCxnSpPr>
              <p:nvPr/>
            </p:nvCxnSpPr>
            <p:spPr>
              <a:xfrm>
                <a:off x="5158401" y="3528488"/>
                <a:ext cx="13800" cy="2829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825" name="Google Shape;825;p93"/>
              <p:cNvCxnSpPr>
                <a:stCxn id="816" idx="2"/>
                <a:endCxn id="817" idx="0"/>
              </p:cNvCxnSpPr>
              <p:nvPr/>
            </p:nvCxnSpPr>
            <p:spPr>
              <a:xfrm flipH="1">
                <a:off x="5158367" y="4711426"/>
                <a:ext cx="13800" cy="2829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826" name="Google Shape;826;p93"/>
              <p:cNvCxnSpPr>
                <a:stCxn id="814" idx="3"/>
                <a:endCxn id="819" idx="1"/>
              </p:cNvCxnSpPr>
              <p:nvPr/>
            </p:nvCxnSpPr>
            <p:spPr>
              <a:xfrm>
                <a:off x="6108044" y="2255550"/>
                <a:ext cx="174900" cy="78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827" name="Google Shape;827;p93"/>
              <p:cNvCxnSpPr>
                <a:stCxn id="817" idx="4"/>
                <a:endCxn id="818" idx="0"/>
              </p:cNvCxnSpPr>
              <p:nvPr/>
            </p:nvCxnSpPr>
            <p:spPr>
              <a:xfrm>
                <a:off x="5158401" y="5444364"/>
                <a:ext cx="0" cy="2829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828" name="Google Shape;828;p93"/>
              <p:cNvCxnSpPr>
                <a:stCxn id="816" idx="3"/>
                <a:endCxn id="820" idx="0"/>
              </p:cNvCxnSpPr>
              <p:nvPr/>
            </p:nvCxnSpPr>
            <p:spPr>
              <a:xfrm>
                <a:off x="6122567" y="4261426"/>
                <a:ext cx="875700" cy="1904400"/>
              </a:xfrm>
              <a:prstGeom prst="bentConnector2">
                <a:avLst/>
              </a:prstGeom>
              <a:noFill/>
              <a:ln w="38100" cap="flat" cmpd="sng">
                <a:solidFill>
                  <a:schemeClr val="accent1"/>
                </a:solidFill>
                <a:prstDash val="solid"/>
                <a:miter lim="800000"/>
                <a:headEnd type="none" w="sm" len="sm"/>
                <a:tailEnd type="triangle" w="med" len="med"/>
              </a:ln>
            </p:spPr>
          </p:cxnSp>
          <p:cxnSp>
            <p:nvCxnSpPr>
              <p:cNvPr id="829" name="Google Shape;829;p93"/>
              <p:cNvCxnSpPr>
                <a:stCxn id="820" idx="1"/>
                <a:endCxn id="814" idx="0"/>
              </p:cNvCxnSpPr>
              <p:nvPr/>
            </p:nvCxnSpPr>
            <p:spPr>
              <a:xfrm rot="10800000">
                <a:off x="5158371" y="1805433"/>
                <a:ext cx="1124700" cy="4630500"/>
              </a:xfrm>
              <a:prstGeom prst="bentConnector4">
                <a:avLst>
                  <a:gd name="adj1" fmla="val 357134"/>
                  <a:gd name="adj2" fmla="val 105193"/>
                </a:avLst>
              </a:prstGeom>
              <a:noFill/>
              <a:ln w="38100" cap="flat" cmpd="sng">
                <a:solidFill>
                  <a:schemeClr val="accent1"/>
                </a:solidFill>
                <a:prstDash val="solid"/>
                <a:miter lim="800000"/>
                <a:headEnd type="none" w="sm" len="sm"/>
                <a:tailEnd type="triangle" w="med" len="med"/>
              </a:ln>
            </p:spPr>
          </p:cxnSp>
          <p:cxnSp>
            <p:nvCxnSpPr>
              <p:cNvPr id="830" name="Google Shape;830;p93"/>
              <p:cNvCxnSpPr>
                <a:stCxn id="818" idx="1"/>
                <a:endCxn id="816" idx="0"/>
              </p:cNvCxnSpPr>
              <p:nvPr/>
            </p:nvCxnSpPr>
            <p:spPr>
              <a:xfrm rot="10800000" flipH="1">
                <a:off x="4443302" y="3811501"/>
                <a:ext cx="729000" cy="2185800"/>
              </a:xfrm>
              <a:prstGeom prst="bentConnector4">
                <a:avLst>
                  <a:gd name="adj1" fmla="val -259743"/>
                  <a:gd name="adj2" fmla="val 111001"/>
                </a:avLst>
              </a:prstGeom>
              <a:noFill/>
              <a:ln w="38100" cap="flat" cmpd="sng">
                <a:solidFill>
                  <a:schemeClr val="accent1"/>
                </a:solidFill>
                <a:prstDash val="solid"/>
                <a:miter lim="800000"/>
                <a:headEnd type="none" w="sm" len="sm"/>
                <a:tailEnd type="triangle" w="med" len="med"/>
              </a:ln>
            </p:spPr>
          </p:cxnSp>
        </p:grpSp>
        <p:sp>
          <p:nvSpPr>
            <p:cNvPr id="831" name="Google Shape;831;p93"/>
            <p:cNvSpPr txBox="1"/>
            <p:nvPr/>
          </p:nvSpPr>
          <p:spPr>
            <a:xfrm>
              <a:off x="2871180" y="3940638"/>
              <a:ext cx="1995401" cy="30777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1500">
                  <a:solidFill>
                    <a:srgbClr val="121504"/>
                  </a:solidFill>
                  <a:latin typeface="Open Sans"/>
                  <a:ea typeface="Open Sans"/>
                  <a:cs typeface="Open Sans"/>
                  <a:sym typeface="Open Sans"/>
                </a:rPr>
                <a:t>Nested loops</a:t>
              </a:r>
              <a:endParaRPr sz="1100"/>
            </a:p>
          </p:txBody>
        </p:sp>
        <p:sp>
          <p:nvSpPr>
            <p:cNvPr id="832" name="Google Shape;832;p93"/>
            <p:cNvSpPr/>
            <p:nvPr/>
          </p:nvSpPr>
          <p:spPr>
            <a:xfrm>
              <a:off x="4422064" y="1522612"/>
              <a:ext cx="428322" cy="5069917"/>
            </a:xfrm>
            <a:prstGeom prst="leftBrace">
              <a:avLst>
                <a:gd name="adj1" fmla="val 105761"/>
                <a:gd name="adj2" fmla="val 50891"/>
              </a:avLst>
            </a:prstGeom>
            <a:no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Helvetica Neue"/>
                <a:ea typeface="Helvetica Neue"/>
                <a:cs typeface="Helvetica Neue"/>
                <a:sym typeface="Helvetica Neue"/>
              </a:endParaRPr>
            </a:p>
          </p:txBody>
        </p:sp>
      </p:grpSp>
      <p:sp>
        <p:nvSpPr>
          <p:cNvPr id="833" name="Google Shape;833;p93"/>
          <p:cNvSpPr txBox="1">
            <a:spLocks noGrp="1"/>
          </p:cNvSpPr>
          <p:nvPr>
            <p:ph type="title"/>
          </p:nvPr>
        </p:nvSpPr>
        <p:spPr>
          <a:xfrm>
            <a:off x="3566160" y="273844"/>
            <a:ext cx="5079378" cy="669821"/>
          </a:xfrm>
          <a:prstGeom prst="rect">
            <a:avLst/>
          </a:prstGeom>
          <a:noFill/>
          <a:ln>
            <a:noFill/>
          </a:ln>
        </p:spPr>
        <p:txBody>
          <a:bodyPr spcFirstLastPara="1" wrap="square" lIns="0" tIns="0" rIns="0" bIns="0" anchor="ctr" anchorCtr="0">
            <a:noAutofit/>
          </a:bodyPr>
          <a:lstStyle/>
          <a:p>
            <a:pPr marL="12700" marR="0" lvl="0" indent="0" algn="r" rtl="0">
              <a:lnSpc>
                <a:spcPct val="90000"/>
              </a:lnSpc>
              <a:spcBef>
                <a:spcPts val="0"/>
              </a:spcBef>
              <a:spcAft>
                <a:spcPts val="0"/>
              </a:spcAft>
              <a:buClr>
                <a:srgbClr val="002060"/>
              </a:buClr>
              <a:buSzPts val="1500"/>
              <a:buFont typeface="Open Sans"/>
              <a:buNone/>
            </a:pPr>
            <a:r>
              <a:rPr lang="en" sz="1500" b="1" i="0" u="none" strike="noStrike" cap="none">
                <a:solidFill>
                  <a:srgbClr val="002060"/>
                </a:solidFill>
                <a:latin typeface="Open Sans"/>
                <a:ea typeface="Open Sans"/>
                <a:cs typeface="Open Sans"/>
                <a:sym typeface="Open Sans"/>
              </a:rPr>
              <a:t>Programming Elements </a:t>
            </a:r>
            <a:br>
              <a:rPr lang="en" sz="1500" b="1" i="0" u="none" strike="noStrike" cap="none">
                <a:solidFill>
                  <a:srgbClr val="002060"/>
                </a:solidFill>
                <a:latin typeface="Open Sans"/>
                <a:ea typeface="Open Sans"/>
                <a:cs typeface="Open Sans"/>
                <a:sym typeface="Open Sans"/>
              </a:rPr>
            </a:br>
            <a:r>
              <a:rPr lang="en" sz="1500" b="1" i="0" u="none" strike="noStrike" cap="none">
                <a:solidFill>
                  <a:srgbClr val="2E75B5"/>
                </a:solidFill>
                <a:latin typeface="Open Sans"/>
                <a:ea typeface="Open Sans"/>
                <a:cs typeface="Open Sans"/>
                <a:sym typeface="Open Sans"/>
              </a:rPr>
              <a:t>Loops</a:t>
            </a:r>
            <a:endParaRPr sz="11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94"/>
          <p:cNvSpPr txBox="1">
            <a:spLocks noGrp="1"/>
          </p:cNvSpPr>
          <p:nvPr>
            <p:ph type="body" idx="1"/>
          </p:nvPr>
        </p:nvSpPr>
        <p:spPr>
          <a:xfrm>
            <a:off x="1250577" y="1707777"/>
            <a:ext cx="5002306" cy="1842247"/>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1"/>
              </a:buClr>
              <a:buSzPts val="1800"/>
              <a:buNone/>
            </a:pPr>
            <a:endParaRPr sz="1800" b="1">
              <a:latin typeface="Open Sans"/>
              <a:ea typeface="Open Sans"/>
              <a:cs typeface="Open Sans"/>
              <a:sym typeface="Open Sans"/>
            </a:endParaRPr>
          </a:p>
          <a:p>
            <a:pPr marL="381000" lvl="0" indent="-381000" algn="l" rtl="0">
              <a:lnSpc>
                <a:spcPct val="90000"/>
              </a:lnSpc>
              <a:spcBef>
                <a:spcPts val="800"/>
              </a:spcBef>
              <a:spcAft>
                <a:spcPts val="0"/>
              </a:spcAft>
              <a:buClr>
                <a:srgbClr val="A5A5A5"/>
              </a:buClr>
              <a:buSzPts val="1800"/>
              <a:buFont typeface="Calibri"/>
              <a:buAutoNum type="arabicPeriod"/>
            </a:pPr>
            <a:r>
              <a:rPr lang="en" sz="1800" b="1">
                <a:solidFill>
                  <a:srgbClr val="A5A5A5"/>
                </a:solidFill>
                <a:latin typeface="Open Sans"/>
                <a:ea typeface="Open Sans"/>
                <a:cs typeface="Open Sans"/>
                <a:sym typeface="Open Sans"/>
              </a:rPr>
              <a:t>What is an Algorithm?</a:t>
            </a:r>
            <a:endParaRPr sz="1100"/>
          </a:p>
          <a:p>
            <a:pPr marL="381000" lvl="0" indent="-381000" algn="l" rtl="0">
              <a:lnSpc>
                <a:spcPct val="90000"/>
              </a:lnSpc>
              <a:spcBef>
                <a:spcPts val="800"/>
              </a:spcBef>
              <a:spcAft>
                <a:spcPts val="0"/>
              </a:spcAft>
              <a:buClr>
                <a:srgbClr val="A5A5A5"/>
              </a:buClr>
              <a:buSzPts val="1800"/>
              <a:buFont typeface="Calibri"/>
              <a:buAutoNum type="arabicPeriod"/>
            </a:pPr>
            <a:r>
              <a:rPr lang="en" sz="1800" b="1">
                <a:solidFill>
                  <a:srgbClr val="A5A5A5"/>
                </a:solidFill>
                <a:latin typeface="Open Sans"/>
                <a:ea typeface="Open Sans"/>
                <a:cs typeface="Open Sans"/>
                <a:sym typeface="Open Sans"/>
              </a:rPr>
              <a:t>Describing Algorithms with Flowcharts</a:t>
            </a:r>
            <a:endParaRPr sz="1100"/>
          </a:p>
          <a:p>
            <a:pPr marL="381000" lvl="0" indent="-381000" algn="l" rtl="0">
              <a:lnSpc>
                <a:spcPct val="90000"/>
              </a:lnSpc>
              <a:spcBef>
                <a:spcPts val="800"/>
              </a:spcBef>
              <a:spcAft>
                <a:spcPts val="0"/>
              </a:spcAft>
              <a:buClr>
                <a:schemeClr val="dk1"/>
              </a:buClr>
              <a:buSzPts val="1800"/>
              <a:buFont typeface="Calibri"/>
              <a:buAutoNum type="arabicPeriod"/>
            </a:pPr>
            <a:r>
              <a:rPr lang="en" sz="1800" b="1">
                <a:latin typeface="Open Sans"/>
                <a:ea typeface="Open Sans"/>
                <a:cs typeface="Open Sans"/>
                <a:sym typeface="Open Sans"/>
              </a:rPr>
              <a:t>Introduction to Programming</a:t>
            </a:r>
            <a:endParaRPr sz="11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grpSp>
        <p:nvGrpSpPr>
          <p:cNvPr id="843" name="Google Shape;843;p95"/>
          <p:cNvGrpSpPr/>
          <p:nvPr/>
        </p:nvGrpSpPr>
        <p:grpSpPr>
          <a:xfrm>
            <a:off x="2958111" y="2850409"/>
            <a:ext cx="3227778" cy="1742836"/>
            <a:chOff x="3978728" y="3564400"/>
            <a:chExt cx="4303704" cy="2323782"/>
          </a:xfrm>
        </p:grpSpPr>
        <p:sp>
          <p:nvSpPr>
            <p:cNvPr id="844" name="Google Shape;844;p95"/>
            <p:cNvSpPr/>
            <p:nvPr/>
          </p:nvSpPr>
          <p:spPr>
            <a:xfrm>
              <a:off x="3978728" y="4150660"/>
              <a:ext cx="885371" cy="508000"/>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Helvetica Neue"/>
                  <a:ea typeface="Helvetica Neue"/>
                  <a:cs typeface="Helvetica Neue"/>
                  <a:sym typeface="Helvetica Neue"/>
                </a:rPr>
                <a:t>INPUT</a:t>
              </a:r>
              <a:endParaRPr sz="1100"/>
            </a:p>
          </p:txBody>
        </p:sp>
        <p:sp>
          <p:nvSpPr>
            <p:cNvPr id="845" name="Google Shape;845;p95"/>
            <p:cNvSpPr/>
            <p:nvPr/>
          </p:nvSpPr>
          <p:spPr>
            <a:xfrm>
              <a:off x="7146470" y="4150660"/>
              <a:ext cx="1135962" cy="508000"/>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Helvetica Neue"/>
                  <a:ea typeface="Helvetica Neue"/>
                  <a:cs typeface="Helvetica Neue"/>
                  <a:sym typeface="Helvetica Neue"/>
                </a:rPr>
                <a:t>OUTPUT</a:t>
              </a:r>
              <a:endParaRPr sz="1100"/>
            </a:p>
          </p:txBody>
        </p:sp>
        <p:grpSp>
          <p:nvGrpSpPr>
            <p:cNvPr id="846" name="Google Shape;846;p95"/>
            <p:cNvGrpSpPr/>
            <p:nvPr/>
          </p:nvGrpSpPr>
          <p:grpSpPr>
            <a:xfrm>
              <a:off x="5243284" y="3970804"/>
              <a:ext cx="1524000" cy="1917378"/>
              <a:chOff x="5259600" y="3970804"/>
              <a:chExt cx="1524000" cy="1917378"/>
            </a:xfrm>
          </p:grpSpPr>
          <p:sp>
            <p:nvSpPr>
              <p:cNvPr id="847" name="Google Shape;847;p95"/>
              <p:cNvSpPr/>
              <p:nvPr/>
            </p:nvSpPr>
            <p:spPr>
              <a:xfrm>
                <a:off x="5259600" y="3970804"/>
                <a:ext cx="1524000" cy="1917378"/>
              </a:xfrm>
              <a:prstGeom prst="roundRect">
                <a:avLst>
                  <a:gd name="adj" fmla="val 16667"/>
                </a:avLst>
              </a:prstGeom>
              <a:noFill/>
              <a:ln w="12700" cap="flat" cmpd="sng">
                <a:solidFill>
                  <a:srgbClr val="31538F"/>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Helvetica Neue"/>
                  <a:ea typeface="Helvetica Neue"/>
                  <a:cs typeface="Helvetica Neue"/>
                  <a:sym typeface="Helvetica Neue"/>
                </a:endParaRPr>
              </a:p>
            </p:txBody>
          </p:sp>
          <p:sp>
            <p:nvSpPr>
              <p:cNvPr id="848" name="Google Shape;848;p95"/>
              <p:cNvSpPr/>
              <p:nvPr/>
            </p:nvSpPr>
            <p:spPr>
              <a:xfrm>
                <a:off x="5578915" y="4150660"/>
                <a:ext cx="885371" cy="508000"/>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Helvetica Neue"/>
                    <a:ea typeface="Helvetica Neue"/>
                    <a:cs typeface="Helvetica Neue"/>
                    <a:sym typeface="Helvetica Neue"/>
                  </a:rPr>
                  <a:t>CPU</a:t>
                </a:r>
                <a:endParaRPr sz="1100"/>
              </a:p>
            </p:txBody>
          </p:sp>
          <p:sp>
            <p:nvSpPr>
              <p:cNvPr id="849" name="Google Shape;849;p95"/>
              <p:cNvSpPr/>
              <p:nvPr/>
            </p:nvSpPr>
            <p:spPr>
              <a:xfrm>
                <a:off x="5402928" y="5202945"/>
                <a:ext cx="1237344" cy="508000"/>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dk1"/>
                    </a:solidFill>
                    <a:latin typeface="Helvetica Neue"/>
                    <a:ea typeface="Helvetica Neue"/>
                    <a:cs typeface="Helvetica Neue"/>
                    <a:sym typeface="Helvetica Neue"/>
                  </a:rPr>
                  <a:t>MEMORY</a:t>
                </a:r>
                <a:endParaRPr sz="1100"/>
              </a:p>
            </p:txBody>
          </p:sp>
        </p:grpSp>
        <p:cxnSp>
          <p:nvCxnSpPr>
            <p:cNvPr id="850" name="Google Shape;850;p95"/>
            <p:cNvCxnSpPr>
              <a:stCxn id="844" idx="3"/>
              <a:endCxn id="848" idx="1"/>
            </p:cNvCxnSpPr>
            <p:nvPr/>
          </p:nvCxnSpPr>
          <p:spPr>
            <a:xfrm>
              <a:off x="4864099" y="4404660"/>
              <a:ext cx="698400" cy="0"/>
            </a:xfrm>
            <a:prstGeom prst="straightConnector1">
              <a:avLst/>
            </a:prstGeom>
            <a:noFill/>
            <a:ln w="63500" cap="flat" cmpd="sng">
              <a:solidFill>
                <a:schemeClr val="accent1"/>
              </a:solidFill>
              <a:prstDash val="solid"/>
              <a:miter lim="800000"/>
              <a:headEnd type="none" w="sm" len="sm"/>
              <a:tailEnd type="triangle" w="med" len="med"/>
            </a:ln>
          </p:spPr>
        </p:cxnSp>
        <p:cxnSp>
          <p:nvCxnSpPr>
            <p:cNvPr id="851" name="Google Shape;851;p95"/>
            <p:cNvCxnSpPr>
              <a:stCxn id="848" idx="3"/>
              <a:endCxn id="845" idx="1"/>
            </p:cNvCxnSpPr>
            <p:nvPr/>
          </p:nvCxnSpPr>
          <p:spPr>
            <a:xfrm>
              <a:off x="6447970" y="4404660"/>
              <a:ext cx="698400" cy="0"/>
            </a:xfrm>
            <a:prstGeom prst="straightConnector1">
              <a:avLst/>
            </a:prstGeom>
            <a:noFill/>
            <a:ln w="63500" cap="flat" cmpd="sng">
              <a:solidFill>
                <a:schemeClr val="accent1"/>
              </a:solidFill>
              <a:prstDash val="solid"/>
              <a:miter lim="800000"/>
              <a:headEnd type="none" w="sm" len="sm"/>
              <a:tailEnd type="triangle" w="med" len="med"/>
            </a:ln>
          </p:spPr>
        </p:cxnSp>
        <p:cxnSp>
          <p:nvCxnSpPr>
            <p:cNvPr id="852" name="Google Shape;852;p95"/>
            <p:cNvCxnSpPr>
              <a:stCxn id="848" idx="2"/>
              <a:endCxn id="849" idx="0"/>
            </p:cNvCxnSpPr>
            <p:nvPr/>
          </p:nvCxnSpPr>
          <p:spPr>
            <a:xfrm>
              <a:off x="6005284" y="4658660"/>
              <a:ext cx="0" cy="544200"/>
            </a:xfrm>
            <a:prstGeom prst="straightConnector1">
              <a:avLst/>
            </a:prstGeom>
            <a:noFill/>
            <a:ln w="63500" cap="flat" cmpd="sng">
              <a:solidFill>
                <a:schemeClr val="accent1"/>
              </a:solidFill>
              <a:prstDash val="solid"/>
              <a:miter lim="800000"/>
              <a:headEnd type="triangle" w="med" len="med"/>
              <a:tailEnd type="triangle" w="med" len="med"/>
            </a:ln>
          </p:spPr>
        </p:cxnSp>
        <p:sp>
          <p:nvSpPr>
            <p:cNvPr id="853" name="Google Shape;853;p95"/>
            <p:cNvSpPr txBox="1"/>
            <p:nvPr/>
          </p:nvSpPr>
          <p:spPr>
            <a:xfrm>
              <a:off x="5395983" y="3564400"/>
              <a:ext cx="1218603" cy="369332"/>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dk1"/>
                  </a:solidFill>
                  <a:latin typeface="Helvetica Neue"/>
                  <a:ea typeface="Helvetica Neue"/>
                  <a:cs typeface="Helvetica Neue"/>
                  <a:sym typeface="Helvetica Neue"/>
                </a:rPr>
                <a:t>Computer</a:t>
              </a:r>
              <a:endParaRPr sz="1100"/>
            </a:p>
          </p:txBody>
        </p:sp>
      </p:grpSp>
      <p:sp>
        <p:nvSpPr>
          <p:cNvPr id="854" name="Google Shape;854;p95"/>
          <p:cNvSpPr txBox="1">
            <a:spLocks noGrp="1"/>
          </p:cNvSpPr>
          <p:nvPr>
            <p:ph type="title"/>
          </p:nvPr>
        </p:nvSpPr>
        <p:spPr>
          <a:xfrm>
            <a:off x="3622139" y="401005"/>
            <a:ext cx="5023399" cy="415498"/>
          </a:xfrm>
          <a:prstGeom prst="rect">
            <a:avLst/>
          </a:prstGeom>
          <a:noFill/>
          <a:ln>
            <a:noFill/>
          </a:ln>
        </p:spPr>
        <p:txBody>
          <a:bodyPr spcFirstLastPara="1" wrap="square" lIns="0" tIns="0" rIns="0" bIns="0" anchor="ctr" anchorCtr="0">
            <a:noAutofit/>
          </a:bodyPr>
          <a:lstStyle/>
          <a:p>
            <a:pPr marL="12700" marR="0" lvl="0" indent="0" algn="r" rtl="0">
              <a:lnSpc>
                <a:spcPct val="90000"/>
              </a:lnSpc>
              <a:spcBef>
                <a:spcPts val="0"/>
              </a:spcBef>
              <a:spcAft>
                <a:spcPts val="0"/>
              </a:spcAft>
              <a:buClr>
                <a:srgbClr val="002060"/>
              </a:buClr>
              <a:buSzPts val="1500"/>
              <a:buFont typeface="Open Sans"/>
              <a:buNone/>
            </a:pPr>
            <a:r>
              <a:rPr lang="en" sz="1500" b="1" i="0" u="none" strike="noStrike" cap="none">
                <a:solidFill>
                  <a:srgbClr val="002060"/>
                </a:solidFill>
                <a:latin typeface="Open Sans"/>
                <a:ea typeface="Open Sans"/>
                <a:cs typeface="Open Sans"/>
                <a:sym typeface="Open Sans"/>
              </a:rPr>
              <a:t>Introduction to Programming</a:t>
            </a:r>
            <a:endParaRPr sz="1100"/>
          </a:p>
          <a:p>
            <a:pPr marL="12700" marR="0" lvl="0" indent="0" algn="r" rtl="0">
              <a:lnSpc>
                <a:spcPct val="90000"/>
              </a:lnSpc>
              <a:spcBef>
                <a:spcPts val="0"/>
              </a:spcBef>
              <a:spcAft>
                <a:spcPts val="0"/>
              </a:spcAft>
              <a:buClr>
                <a:srgbClr val="2E75B5"/>
              </a:buClr>
              <a:buSzPts val="1500"/>
              <a:buFont typeface="Open Sans"/>
              <a:buNone/>
            </a:pPr>
            <a:r>
              <a:rPr lang="en" sz="1500" b="1" i="0" u="none" strike="noStrike" cap="none">
                <a:solidFill>
                  <a:srgbClr val="2E75B5"/>
                </a:solidFill>
                <a:latin typeface="Open Sans"/>
                <a:ea typeface="Open Sans"/>
                <a:cs typeface="Open Sans"/>
                <a:sym typeface="Open Sans"/>
              </a:rPr>
              <a:t>Implementing Algorithms as Computer Programs</a:t>
            </a:r>
            <a:endParaRPr sz="1100"/>
          </a:p>
        </p:txBody>
      </p:sp>
      <p:sp>
        <p:nvSpPr>
          <p:cNvPr id="855" name="Google Shape;855;p95"/>
          <p:cNvSpPr txBox="1">
            <a:spLocks noGrp="1"/>
          </p:cNvSpPr>
          <p:nvPr>
            <p:ph type="body" idx="1"/>
          </p:nvPr>
        </p:nvSpPr>
        <p:spPr>
          <a:xfrm>
            <a:off x="673894" y="1234679"/>
            <a:ext cx="7430691" cy="1615731"/>
          </a:xfrm>
          <a:prstGeom prst="rect">
            <a:avLst/>
          </a:prstGeom>
          <a:noFill/>
          <a:ln>
            <a:noFill/>
          </a:ln>
        </p:spPr>
        <p:txBody>
          <a:bodyPr spcFirstLastPara="1" wrap="square" lIns="0" tIns="0" rIns="0" bIns="0" anchor="t" anchorCtr="0">
            <a:noAutofit/>
          </a:bodyPr>
          <a:lstStyle/>
          <a:p>
            <a:pPr marL="0" lvl="0" indent="0" algn="l" rtl="0">
              <a:lnSpc>
                <a:spcPct val="150000"/>
              </a:lnSpc>
              <a:spcBef>
                <a:spcPts val="0"/>
              </a:spcBef>
              <a:spcAft>
                <a:spcPts val="0"/>
              </a:spcAft>
              <a:buClr>
                <a:srgbClr val="121504"/>
              </a:buClr>
              <a:buSzPts val="1800"/>
              <a:buNone/>
            </a:pPr>
            <a:r>
              <a:rPr lang="en" sz="1800">
                <a:solidFill>
                  <a:srgbClr val="121504"/>
                </a:solidFill>
              </a:rPr>
              <a:t>Computers can be instructed to execute algorithms</a:t>
            </a:r>
            <a:endParaRPr sz="1100"/>
          </a:p>
          <a:p>
            <a:pPr marL="0" lvl="0" indent="0" algn="l" rtl="0">
              <a:lnSpc>
                <a:spcPct val="150000"/>
              </a:lnSpc>
              <a:spcBef>
                <a:spcPts val="0"/>
              </a:spcBef>
              <a:spcAft>
                <a:spcPts val="0"/>
              </a:spcAft>
              <a:buClr>
                <a:srgbClr val="121504"/>
              </a:buClr>
              <a:buSzPts val="1800"/>
              <a:buNone/>
            </a:pPr>
            <a:r>
              <a:rPr lang="en" sz="1800">
                <a:solidFill>
                  <a:srgbClr val="121504"/>
                </a:solidFill>
              </a:rPr>
              <a:t>Computer programs are implementations of algorithms</a:t>
            </a:r>
            <a:endParaRPr sz="1100"/>
          </a:p>
          <a:p>
            <a:pPr marL="0" lvl="0" indent="0" algn="l" rtl="0">
              <a:lnSpc>
                <a:spcPct val="150000"/>
              </a:lnSpc>
              <a:spcBef>
                <a:spcPts val="0"/>
              </a:spcBef>
              <a:spcAft>
                <a:spcPts val="0"/>
              </a:spcAft>
              <a:buClr>
                <a:srgbClr val="121504"/>
              </a:buClr>
              <a:buSzPts val="1800"/>
              <a:buNone/>
            </a:pPr>
            <a:r>
              <a:rPr lang="en" sz="1800">
                <a:solidFill>
                  <a:srgbClr val="121504"/>
                </a:solidFill>
              </a:rPr>
              <a:t>Programming languages are the </a:t>
            </a:r>
            <a:r>
              <a:rPr lang="en" sz="1800" u="sng">
                <a:solidFill>
                  <a:srgbClr val="121504"/>
                </a:solidFill>
              </a:rPr>
              <a:t>formal languages</a:t>
            </a:r>
            <a:r>
              <a:rPr lang="en" sz="1800">
                <a:solidFill>
                  <a:srgbClr val="121504"/>
                </a:solidFill>
              </a:rPr>
              <a:t> of computers</a:t>
            </a:r>
            <a:endParaRPr sz="1100"/>
          </a:p>
          <a:p>
            <a:pPr marL="685800" lvl="1" indent="-342900" algn="l" rtl="0">
              <a:lnSpc>
                <a:spcPct val="150000"/>
              </a:lnSpc>
              <a:spcBef>
                <a:spcPts val="0"/>
              </a:spcBef>
              <a:spcAft>
                <a:spcPts val="0"/>
              </a:spcAft>
              <a:buClr>
                <a:srgbClr val="121504"/>
              </a:buClr>
              <a:buSzPts val="1800"/>
              <a:buFont typeface="Arial"/>
              <a:buChar char="•"/>
            </a:pPr>
            <a:r>
              <a:rPr lang="en" sz="1800">
                <a:solidFill>
                  <a:srgbClr val="121504"/>
                </a:solidFill>
              </a:rPr>
              <a:t>e.g. C, Java, Python, R</a:t>
            </a:r>
            <a:endParaRPr sz="11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grpSp>
        <p:nvGrpSpPr>
          <p:cNvPr id="860" name="Google Shape;860;p96"/>
          <p:cNvGrpSpPr/>
          <p:nvPr/>
        </p:nvGrpSpPr>
        <p:grpSpPr>
          <a:xfrm>
            <a:off x="229220" y="2427815"/>
            <a:ext cx="8685558" cy="1709879"/>
            <a:chOff x="169978" y="2541310"/>
            <a:chExt cx="11580744" cy="2279838"/>
          </a:xfrm>
        </p:grpSpPr>
        <p:grpSp>
          <p:nvGrpSpPr>
            <p:cNvPr id="861" name="Google Shape;861;p96"/>
            <p:cNvGrpSpPr/>
            <p:nvPr/>
          </p:nvGrpSpPr>
          <p:grpSpPr>
            <a:xfrm>
              <a:off x="169978" y="2541310"/>
              <a:ext cx="3110765" cy="1973371"/>
              <a:chOff x="421105" y="2930336"/>
              <a:chExt cx="3110765" cy="1973371"/>
            </a:xfrm>
          </p:grpSpPr>
          <p:sp>
            <p:nvSpPr>
              <p:cNvPr id="862" name="Google Shape;862;p96"/>
              <p:cNvSpPr/>
              <p:nvPr/>
            </p:nvSpPr>
            <p:spPr>
              <a:xfrm>
                <a:off x="421105" y="3396912"/>
                <a:ext cx="3110765" cy="1506795"/>
              </a:xfrm>
              <a:prstGeom prst="roundRect">
                <a:avLst>
                  <a:gd name="adj" fmla="val 16667"/>
                </a:avLst>
              </a:prstGeom>
              <a:solidFill>
                <a:srgbClr val="F2F2F2"/>
              </a:solidFill>
              <a:ln w="12700" cap="flat" cmpd="sng">
                <a:solidFill>
                  <a:schemeClr val="dk1"/>
                </a:solidFill>
                <a:prstDash val="solid"/>
                <a:miter lim="800000"/>
                <a:headEnd type="none" w="sm" len="sm"/>
                <a:tailEnd type="none" w="sm" len="sm"/>
              </a:ln>
            </p:spPr>
            <p:txBody>
              <a:bodyPr spcFirstLastPara="1" wrap="square" lIns="0" tIns="0" rIns="0" bIns="0" anchor="t" anchorCtr="0">
                <a:noAutofit/>
              </a:bodyPr>
              <a:lstStyle/>
              <a:p>
                <a:pPr marL="0" marR="0" lvl="0" indent="0" algn="l" rtl="0">
                  <a:lnSpc>
                    <a:spcPct val="150000"/>
                  </a:lnSpc>
                  <a:spcBef>
                    <a:spcPts val="0"/>
                  </a:spcBef>
                  <a:spcAft>
                    <a:spcPts val="0"/>
                  </a:spcAft>
                  <a:buNone/>
                </a:pPr>
                <a:r>
                  <a:rPr lang="en" sz="900">
                    <a:solidFill>
                      <a:srgbClr val="1E4E79"/>
                    </a:solidFill>
                    <a:latin typeface="Courier New"/>
                    <a:ea typeface="Courier New"/>
                    <a:cs typeface="Courier New"/>
                    <a:sym typeface="Courier New"/>
                  </a:rPr>
                  <a:t>counter = 0</a:t>
                </a:r>
                <a:endParaRPr sz="1100"/>
              </a:p>
              <a:p>
                <a:pPr marL="0" marR="0" lvl="0" indent="0" algn="l" rtl="0">
                  <a:lnSpc>
                    <a:spcPct val="150000"/>
                  </a:lnSpc>
                  <a:spcBef>
                    <a:spcPts val="0"/>
                  </a:spcBef>
                  <a:spcAft>
                    <a:spcPts val="0"/>
                  </a:spcAft>
                  <a:buNone/>
                </a:pPr>
                <a:r>
                  <a:rPr lang="en" sz="900">
                    <a:solidFill>
                      <a:srgbClr val="1E4E79"/>
                    </a:solidFill>
                    <a:latin typeface="Courier New"/>
                    <a:ea typeface="Courier New"/>
                    <a:cs typeface="Courier New"/>
                    <a:sym typeface="Courier New"/>
                  </a:rPr>
                  <a:t>while counter &lt; 5:</a:t>
                </a:r>
                <a:endParaRPr sz="1100"/>
              </a:p>
              <a:p>
                <a:pPr marL="0" marR="0" lvl="0" indent="0" algn="l" rtl="0">
                  <a:lnSpc>
                    <a:spcPct val="150000"/>
                  </a:lnSpc>
                  <a:spcBef>
                    <a:spcPts val="0"/>
                  </a:spcBef>
                  <a:spcAft>
                    <a:spcPts val="0"/>
                  </a:spcAft>
                  <a:buNone/>
                </a:pPr>
                <a:r>
                  <a:rPr lang="en" sz="900">
                    <a:solidFill>
                      <a:srgbClr val="1E4E79"/>
                    </a:solidFill>
                    <a:latin typeface="Courier New"/>
                    <a:ea typeface="Courier New"/>
                    <a:cs typeface="Courier New"/>
                    <a:sym typeface="Courier New"/>
                  </a:rPr>
                  <a:t>  counter = counter + 1</a:t>
                </a:r>
                <a:endParaRPr sz="1100"/>
              </a:p>
              <a:p>
                <a:pPr marL="0" marR="0" lvl="0" indent="0" algn="l" rtl="0">
                  <a:lnSpc>
                    <a:spcPct val="150000"/>
                  </a:lnSpc>
                  <a:spcBef>
                    <a:spcPts val="0"/>
                  </a:spcBef>
                  <a:spcAft>
                    <a:spcPts val="0"/>
                  </a:spcAft>
                  <a:buNone/>
                </a:pPr>
                <a:r>
                  <a:rPr lang="en" sz="900">
                    <a:solidFill>
                      <a:srgbClr val="1E4E79"/>
                    </a:solidFill>
                    <a:latin typeface="Courier New"/>
                    <a:ea typeface="Courier New"/>
                    <a:cs typeface="Courier New"/>
                    <a:sym typeface="Courier New"/>
                  </a:rPr>
                  <a:t>  if counter != 3:</a:t>
                </a:r>
                <a:endParaRPr sz="1100"/>
              </a:p>
              <a:p>
                <a:pPr marL="0" marR="0" lvl="0" indent="0" algn="l" rtl="0">
                  <a:lnSpc>
                    <a:spcPct val="150000"/>
                  </a:lnSpc>
                  <a:spcBef>
                    <a:spcPts val="0"/>
                  </a:spcBef>
                  <a:spcAft>
                    <a:spcPts val="0"/>
                  </a:spcAft>
                  <a:buNone/>
                </a:pPr>
                <a:r>
                  <a:rPr lang="en" sz="900">
                    <a:solidFill>
                      <a:srgbClr val="1E4E79"/>
                    </a:solidFill>
                    <a:latin typeface="Courier New"/>
                    <a:ea typeface="Courier New"/>
                    <a:cs typeface="Courier New"/>
                    <a:sym typeface="Courier New"/>
                  </a:rPr>
                  <a:t>    print(counter)</a:t>
                </a:r>
                <a:endParaRPr sz="1100"/>
              </a:p>
            </p:txBody>
          </p:sp>
          <p:sp>
            <p:nvSpPr>
              <p:cNvPr id="863" name="Google Shape;863;p96"/>
              <p:cNvSpPr txBox="1"/>
              <p:nvPr/>
            </p:nvSpPr>
            <p:spPr>
              <a:xfrm>
                <a:off x="1400047" y="2930336"/>
                <a:ext cx="1152880" cy="369332"/>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b="1">
                    <a:solidFill>
                      <a:schemeClr val="dk1"/>
                    </a:solidFill>
                    <a:latin typeface="Helvetica Neue"/>
                    <a:ea typeface="Helvetica Neue"/>
                    <a:cs typeface="Helvetica Neue"/>
                    <a:sym typeface="Helvetica Neue"/>
                  </a:rPr>
                  <a:t>Python</a:t>
                </a:r>
                <a:endParaRPr sz="1100"/>
              </a:p>
            </p:txBody>
          </p:sp>
        </p:grpSp>
        <p:grpSp>
          <p:nvGrpSpPr>
            <p:cNvPr id="864" name="Google Shape;864;p96"/>
            <p:cNvGrpSpPr/>
            <p:nvPr/>
          </p:nvGrpSpPr>
          <p:grpSpPr>
            <a:xfrm>
              <a:off x="3746304" y="2541310"/>
              <a:ext cx="4224159" cy="2279838"/>
              <a:chOff x="3822560" y="2930336"/>
              <a:chExt cx="4224159" cy="2279838"/>
            </a:xfrm>
          </p:grpSpPr>
          <p:sp>
            <p:nvSpPr>
              <p:cNvPr id="865" name="Google Shape;865;p96"/>
              <p:cNvSpPr/>
              <p:nvPr/>
            </p:nvSpPr>
            <p:spPr>
              <a:xfrm>
                <a:off x="3822560" y="3396912"/>
                <a:ext cx="4224159" cy="1813262"/>
              </a:xfrm>
              <a:prstGeom prst="roundRect">
                <a:avLst>
                  <a:gd name="adj" fmla="val 16667"/>
                </a:avLst>
              </a:prstGeom>
              <a:solidFill>
                <a:srgbClr val="F2F2F2"/>
              </a:solidFill>
              <a:ln w="12700" cap="flat" cmpd="sng">
                <a:solidFill>
                  <a:schemeClr val="dk1"/>
                </a:solidFill>
                <a:prstDash val="solid"/>
                <a:miter lim="800000"/>
                <a:headEnd type="none" w="sm" len="sm"/>
                <a:tailEnd type="none" w="sm" len="sm"/>
              </a:ln>
            </p:spPr>
            <p:txBody>
              <a:bodyPr spcFirstLastPara="1" wrap="square" lIns="0" tIns="0" rIns="0" bIns="0" anchor="t" anchorCtr="0">
                <a:noAutofit/>
              </a:bodyPr>
              <a:lstStyle/>
              <a:p>
                <a:pPr marL="0" marR="0" lvl="0" indent="0" algn="l" rtl="0">
                  <a:lnSpc>
                    <a:spcPct val="150000"/>
                  </a:lnSpc>
                  <a:spcBef>
                    <a:spcPts val="0"/>
                  </a:spcBef>
                  <a:spcAft>
                    <a:spcPts val="0"/>
                  </a:spcAft>
                  <a:buNone/>
                </a:pPr>
                <a:r>
                  <a:rPr lang="en" sz="900">
                    <a:solidFill>
                      <a:srgbClr val="1E4E79"/>
                    </a:solidFill>
                    <a:latin typeface="Courier New"/>
                    <a:ea typeface="Courier New"/>
                    <a:cs typeface="Courier New"/>
                    <a:sym typeface="Courier New"/>
                  </a:rPr>
                  <a:t>int counter = 0;</a:t>
                </a:r>
                <a:endParaRPr sz="1100"/>
              </a:p>
              <a:p>
                <a:pPr marL="0" marR="0" lvl="0" indent="0" algn="l" rtl="0">
                  <a:lnSpc>
                    <a:spcPct val="150000"/>
                  </a:lnSpc>
                  <a:spcBef>
                    <a:spcPts val="0"/>
                  </a:spcBef>
                  <a:spcAft>
                    <a:spcPts val="0"/>
                  </a:spcAft>
                  <a:buNone/>
                </a:pPr>
                <a:r>
                  <a:rPr lang="en" sz="900">
                    <a:solidFill>
                      <a:srgbClr val="1E4E79"/>
                    </a:solidFill>
                    <a:latin typeface="Courier New"/>
                    <a:ea typeface="Courier New"/>
                    <a:cs typeface="Courier New"/>
                    <a:sym typeface="Courier New"/>
                  </a:rPr>
                  <a:t>while(counter &lt; 5) {</a:t>
                </a:r>
                <a:endParaRPr sz="1100"/>
              </a:p>
              <a:p>
                <a:pPr marL="0" marR="0" lvl="0" indent="0" algn="l" rtl="0">
                  <a:lnSpc>
                    <a:spcPct val="150000"/>
                  </a:lnSpc>
                  <a:spcBef>
                    <a:spcPts val="0"/>
                  </a:spcBef>
                  <a:spcAft>
                    <a:spcPts val="0"/>
                  </a:spcAft>
                  <a:buNone/>
                </a:pPr>
                <a:r>
                  <a:rPr lang="en" sz="900">
                    <a:solidFill>
                      <a:srgbClr val="1E4E79"/>
                    </a:solidFill>
                    <a:latin typeface="Courier New"/>
                    <a:ea typeface="Courier New"/>
                    <a:cs typeface="Courier New"/>
                    <a:sym typeface="Courier New"/>
                  </a:rPr>
                  <a:t>  counter = counter + 1;</a:t>
                </a:r>
                <a:endParaRPr sz="1100"/>
              </a:p>
              <a:p>
                <a:pPr marL="0" marR="0" lvl="0" indent="0" algn="l" rtl="0">
                  <a:lnSpc>
                    <a:spcPct val="150000"/>
                  </a:lnSpc>
                  <a:spcBef>
                    <a:spcPts val="0"/>
                  </a:spcBef>
                  <a:spcAft>
                    <a:spcPts val="0"/>
                  </a:spcAft>
                  <a:buNone/>
                </a:pPr>
                <a:r>
                  <a:rPr lang="en" sz="900">
                    <a:solidFill>
                      <a:srgbClr val="1E4E79"/>
                    </a:solidFill>
                    <a:latin typeface="Courier New"/>
                    <a:ea typeface="Courier New"/>
                    <a:cs typeface="Courier New"/>
                    <a:sym typeface="Courier New"/>
                  </a:rPr>
                  <a:t>  if(counter != 3) {</a:t>
                </a:r>
                <a:endParaRPr sz="1100"/>
              </a:p>
              <a:p>
                <a:pPr marL="0" marR="0" lvl="0" indent="0" algn="l" rtl="0">
                  <a:lnSpc>
                    <a:spcPct val="150000"/>
                  </a:lnSpc>
                  <a:spcBef>
                    <a:spcPts val="0"/>
                  </a:spcBef>
                  <a:spcAft>
                    <a:spcPts val="0"/>
                  </a:spcAft>
                  <a:buNone/>
                </a:pPr>
                <a:r>
                  <a:rPr lang="en" sz="900">
                    <a:solidFill>
                      <a:srgbClr val="1E4E79"/>
                    </a:solidFill>
                    <a:latin typeface="Courier New"/>
                    <a:ea typeface="Courier New"/>
                    <a:cs typeface="Courier New"/>
                    <a:sym typeface="Courier New"/>
                  </a:rPr>
                  <a:t>    System.out.println(counter);</a:t>
                </a:r>
                <a:endParaRPr sz="1100"/>
              </a:p>
              <a:p>
                <a:pPr marL="0" marR="0" lvl="0" indent="0" algn="l" rtl="0">
                  <a:lnSpc>
                    <a:spcPct val="150000"/>
                  </a:lnSpc>
                  <a:spcBef>
                    <a:spcPts val="0"/>
                  </a:spcBef>
                  <a:spcAft>
                    <a:spcPts val="0"/>
                  </a:spcAft>
                  <a:buNone/>
                </a:pPr>
                <a:r>
                  <a:rPr lang="en" sz="900">
                    <a:solidFill>
                      <a:srgbClr val="1E4E79"/>
                    </a:solidFill>
                    <a:latin typeface="Courier New"/>
                    <a:ea typeface="Courier New"/>
                    <a:cs typeface="Courier New"/>
                    <a:sym typeface="Courier New"/>
                  </a:rPr>
                  <a:t>}}</a:t>
                </a:r>
                <a:endParaRPr sz="1100"/>
              </a:p>
            </p:txBody>
          </p:sp>
          <p:sp>
            <p:nvSpPr>
              <p:cNvPr id="866" name="Google Shape;866;p96"/>
              <p:cNvSpPr txBox="1"/>
              <p:nvPr/>
            </p:nvSpPr>
            <p:spPr>
              <a:xfrm>
                <a:off x="5516669" y="2930336"/>
                <a:ext cx="835940" cy="369332"/>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b="1">
                    <a:solidFill>
                      <a:schemeClr val="dk1"/>
                    </a:solidFill>
                    <a:latin typeface="Helvetica Neue"/>
                    <a:ea typeface="Helvetica Neue"/>
                    <a:cs typeface="Helvetica Neue"/>
                    <a:sym typeface="Helvetica Neue"/>
                  </a:rPr>
                  <a:t>Java</a:t>
                </a:r>
                <a:endParaRPr sz="1100"/>
              </a:p>
            </p:txBody>
          </p:sp>
        </p:grpSp>
        <p:grpSp>
          <p:nvGrpSpPr>
            <p:cNvPr id="867" name="Google Shape;867;p96"/>
            <p:cNvGrpSpPr/>
            <p:nvPr/>
          </p:nvGrpSpPr>
          <p:grpSpPr>
            <a:xfrm>
              <a:off x="8436023" y="2541310"/>
              <a:ext cx="3314699" cy="2279838"/>
              <a:chOff x="8172451" y="2930336"/>
              <a:chExt cx="3314699" cy="2279838"/>
            </a:xfrm>
          </p:grpSpPr>
          <p:sp>
            <p:nvSpPr>
              <p:cNvPr id="868" name="Google Shape;868;p96"/>
              <p:cNvSpPr/>
              <p:nvPr/>
            </p:nvSpPr>
            <p:spPr>
              <a:xfrm>
                <a:off x="8172451" y="3396912"/>
                <a:ext cx="3314699" cy="1813262"/>
              </a:xfrm>
              <a:prstGeom prst="roundRect">
                <a:avLst>
                  <a:gd name="adj" fmla="val 16667"/>
                </a:avLst>
              </a:prstGeom>
              <a:solidFill>
                <a:srgbClr val="F2F2F2"/>
              </a:solidFill>
              <a:ln w="12700" cap="flat" cmpd="sng">
                <a:solidFill>
                  <a:schemeClr val="dk1"/>
                </a:solidFill>
                <a:prstDash val="solid"/>
                <a:miter lim="800000"/>
                <a:headEnd type="none" w="sm" len="sm"/>
                <a:tailEnd type="none" w="sm" len="sm"/>
              </a:ln>
            </p:spPr>
            <p:txBody>
              <a:bodyPr spcFirstLastPara="1" wrap="square" lIns="0" tIns="0" rIns="0" bIns="0" anchor="t" anchorCtr="0">
                <a:noAutofit/>
              </a:bodyPr>
              <a:lstStyle/>
              <a:p>
                <a:pPr marL="0" marR="0" lvl="0" indent="0" algn="l" rtl="0">
                  <a:lnSpc>
                    <a:spcPct val="150000"/>
                  </a:lnSpc>
                  <a:spcBef>
                    <a:spcPts val="0"/>
                  </a:spcBef>
                  <a:spcAft>
                    <a:spcPts val="0"/>
                  </a:spcAft>
                  <a:buNone/>
                </a:pPr>
                <a:r>
                  <a:rPr lang="en" sz="900">
                    <a:solidFill>
                      <a:srgbClr val="1E4E79"/>
                    </a:solidFill>
                    <a:latin typeface="Courier New"/>
                    <a:ea typeface="Courier New"/>
                    <a:cs typeface="Courier New"/>
                    <a:sym typeface="Courier New"/>
                  </a:rPr>
                  <a:t>counter &lt;- 0</a:t>
                </a:r>
                <a:endParaRPr sz="1100"/>
              </a:p>
              <a:p>
                <a:pPr marL="0" marR="0" lvl="0" indent="0" algn="l" rtl="0">
                  <a:lnSpc>
                    <a:spcPct val="150000"/>
                  </a:lnSpc>
                  <a:spcBef>
                    <a:spcPts val="0"/>
                  </a:spcBef>
                  <a:spcAft>
                    <a:spcPts val="0"/>
                  </a:spcAft>
                  <a:buNone/>
                </a:pPr>
                <a:r>
                  <a:rPr lang="en" sz="900">
                    <a:solidFill>
                      <a:srgbClr val="1E4E79"/>
                    </a:solidFill>
                    <a:latin typeface="Courier New"/>
                    <a:ea typeface="Courier New"/>
                    <a:cs typeface="Courier New"/>
                    <a:sym typeface="Courier New"/>
                  </a:rPr>
                  <a:t>while(counter &lt; 5) {</a:t>
                </a:r>
                <a:endParaRPr sz="1100"/>
              </a:p>
              <a:p>
                <a:pPr marL="0" marR="0" lvl="0" indent="0" algn="l" rtl="0">
                  <a:lnSpc>
                    <a:spcPct val="150000"/>
                  </a:lnSpc>
                  <a:spcBef>
                    <a:spcPts val="0"/>
                  </a:spcBef>
                  <a:spcAft>
                    <a:spcPts val="0"/>
                  </a:spcAft>
                  <a:buNone/>
                </a:pPr>
                <a:r>
                  <a:rPr lang="en" sz="900">
                    <a:solidFill>
                      <a:srgbClr val="1E4E79"/>
                    </a:solidFill>
                    <a:latin typeface="Courier New"/>
                    <a:ea typeface="Courier New"/>
                    <a:cs typeface="Courier New"/>
                    <a:sym typeface="Courier New"/>
                  </a:rPr>
                  <a:t>  counter &lt;- counter + 1;</a:t>
                </a:r>
                <a:endParaRPr sz="1100"/>
              </a:p>
              <a:p>
                <a:pPr marL="0" marR="0" lvl="0" indent="0" algn="l" rtl="0">
                  <a:lnSpc>
                    <a:spcPct val="150000"/>
                  </a:lnSpc>
                  <a:spcBef>
                    <a:spcPts val="0"/>
                  </a:spcBef>
                  <a:spcAft>
                    <a:spcPts val="0"/>
                  </a:spcAft>
                  <a:buNone/>
                </a:pPr>
                <a:r>
                  <a:rPr lang="en" sz="900">
                    <a:solidFill>
                      <a:srgbClr val="1E4E79"/>
                    </a:solidFill>
                    <a:latin typeface="Courier New"/>
                    <a:ea typeface="Courier New"/>
                    <a:cs typeface="Courier New"/>
                    <a:sym typeface="Courier New"/>
                  </a:rPr>
                  <a:t>  if(counter != 3) {</a:t>
                </a:r>
                <a:endParaRPr sz="1100"/>
              </a:p>
              <a:p>
                <a:pPr marL="0" marR="0" lvl="0" indent="0" algn="l" rtl="0">
                  <a:lnSpc>
                    <a:spcPct val="150000"/>
                  </a:lnSpc>
                  <a:spcBef>
                    <a:spcPts val="0"/>
                  </a:spcBef>
                  <a:spcAft>
                    <a:spcPts val="0"/>
                  </a:spcAft>
                  <a:buNone/>
                </a:pPr>
                <a:r>
                  <a:rPr lang="en" sz="900">
                    <a:solidFill>
                      <a:srgbClr val="1E4E79"/>
                    </a:solidFill>
                    <a:latin typeface="Courier New"/>
                    <a:ea typeface="Courier New"/>
                    <a:cs typeface="Courier New"/>
                    <a:sym typeface="Courier New"/>
                  </a:rPr>
                  <a:t>    print(counter)</a:t>
                </a:r>
                <a:endParaRPr sz="1100"/>
              </a:p>
              <a:p>
                <a:pPr marL="0" marR="0" lvl="0" indent="0" algn="l" rtl="0">
                  <a:lnSpc>
                    <a:spcPct val="150000"/>
                  </a:lnSpc>
                  <a:spcBef>
                    <a:spcPts val="0"/>
                  </a:spcBef>
                  <a:spcAft>
                    <a:spcPts val="0"/>
                  </a:spcAft>
                  <a:buNone/>
                </a:pPr>
                <a:r>
                  <a:rPr lang="en" sz="900">
                    <a:solidFill>
                      <a:srgbClr val="1E4E79"/>
                    </a:solidFill>
                    <a:latin typeface="Courier New"/>
                    <a:ea typeface="Courier New"/>
                    <a:cs typeface="Courier New"/>
                    <a:sym typeface="Courier New"/>
                  </a:rPr>
                  <a:t>}}</a:t>
                </a:r>
                <a:endParaRPr sz="1100"/>
              </a:p>
            </p:txBody>
          </p:sp>
          <p:sp>
            <p:nvSpPr>
              <p:cNvPr id="869" name="Google Shape;869;p96"/>
              <p:cNvSpPr txBox="1"/>
              <p:nvPr/>
            </p:nvSpPr>
            <p:spPr>
              <a:xfrm>
                <a:off x="9646252" y="2930336"/>
                <a:ext cx="367097" cy="369332"/>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b="1">
                    <a:solidFill>
                      <a:schemeClr val="dk1"/>
                    </a:solidFill>
                    <a:latin typeface="Helvetica Neue"/>
                    <a:ea typeface="Helvetica Neue"/>
                    <a:cs typeface="Helvetica Neue"/>
                    <a:sym typeface="Helvetica Neue"/>
                  </a:rPr>
                  <a:t>R</a:t>
                </a:r>
                <a:endParaRPr sz="1100"/>
              </a:p>
            </p:txBody>
          </p:sp>
        </p:grpSp>
      </p:grpSp>
      <p:sp>
        <p:nvSpPr>
          <p:cNvPr id="870" name="Google Shape;870;p96"/>
          <p:cNvSpPr txBox="1"/>
          <p:nvPr/>
        </p:nvSpPr>
        <p:spPr>
          <a:xfrm>
            <a:off x="3585485" y="4363459"/>
            <a:ext cx="1973029" cy="362263"/>
          </a:xfrm>
          <a:prstGeom prst="rect">
            <a:avLst/>
          </a:prstGeom>
          <a:noFill/>
          <a:ln>
            <a:noFill/>
          </a:ln>
        </p:spPr>
        <p:txBody>
          <a:bodyPr spcFirstLastPara="1" wrap="square" lIns="0" tIns="0" rIns="0" bIns="0" anchor="t" anchorCtr="0">
            <a:noAutofit/>
          </a:bodyPr>
          <a:lstStyle/>
          <a:p>
            <a:pPr marL="0" marR="0" lvl="0" indent="0" algn="l" rtl="0">
              <a:lnSpc>
                <a:spcPct val="150000"/>
              </a:lnSpc>
              <a:spcBef>
                <a:spcPts val="0"/>
              </a:spcBef>
              <a:spcAft>
                <a:spcPts val="0"/>
              </a:spcAft>
              <a:buNone/>
            </a:pPr>
            <a:r>
              <a:rPr lang="en" sz="1800">
                <a:solidFill>
                  <a:srgbClr val="121504"/>
                </a:solidFill>
                <a:latin typeface="Helvetica Neue"/>
                <a:ea typeface="Helvetica Neue"/>
                <a:cs typeface="Helvetica Neue"/>
                <a:sym typeface="Helvetica Neue"/>
              </a:rPr>
              <a:t>🡺 Identical output!</a:t>
            </a:r>
            <a:endParaRPr sz="1800">
              <a:solidFill>
                <a:srgbClr val="121504"/>
              </a:solidFill>
              <a:latin typeface="Helvetica Neue"/>
              <a:ea typeface="Helvetica Neue"/>
              <a:cs typeface="Helvetica Neue"/>
              <a:sym typeface="Helvetica Neue"/>
            </a:endParaRPr>
          </a:p>
        </p:txBody>
      </p:sp>
      <p:sp>
        <p:nvSpPr>
          <p:cNvPr id="871" name="Google Shape;871;p96"/>
          <p:cNvSpPr txBox="1">
            <a:spLocks noGrp="1"/>
          </p:cNvSpPr>
          <p:nvPr>
            <p:ph type="title"/>
          </p:nvPr>
        </p:nvSpPr>
        <p:spPr>
          <a:xfrm>
            <a:off x="3566160" y="273844"/>
            <a:ext cx="5079378" cy="669821"/>
          </a:xfrm>
          <a:prstGeom prst="rect">
            <a:avLst/>
          </a:prstGeom>
          <a:noFill/>
          <a:ln>
            <a:noFill/>
          </a:ln>
        </p:spPr>
        <p:txBody>
          <a:bodyPr spcFirstLastPara="1" wrap="square" lIns="0" tIns="0" rIns="0" bIns="0" anchor="ctr" anchorCtr="0">
            <a:noAutofit/>
          </a:bodyPr>
          <a:lstStyle/>
          <a:p>
            <a:pPr marL="12700" marR="0" lvl="0" indent="0" algn="r" rtl="0">
              <a:lnSpc>
                <a:spcPct val="90000"/>
              </a:lnSpc>
              <a:spcBef>
                <a:spcPts val="0"/>
              </a:spcBef>
              <a:spcAft>
                <a:spcPts val="0"/>
              </a:spcAft>
              <a:buClr>
                <a:srgbClr val="002060"/>
              </a:buClr>
              <a:buSzPts val="1500"/>
              <a:buFont typeface="Open Sans"/>
              <a:buNone/>
            </a:pPr>
            <a:r>
              <a:rPr lang="en" sz="1500" b="1" i="0" u="none" strike="noStrike" cap="none">
                <a:solidFill>
                  <a:srgbClr val="002060"/>
                </a:solidFill>
                <a:latin typeface="Open Sans"/>
                <a:ea typeface="Open Sans"/>
                <a:cs typeface="Open Sans"/>
                <a:sym typeface="Open Sans"/>
              </a:rPr>
              <a:t>Introduction to Programming</a:t>
            </a:r>
            <a:endParaRPr sz="1100"/>
          </a:p>
          <a:p>
            <a:pPr marL="12700" marR="0" lvl="0" indent="0" algn="r" rtl="0">
              <a:lnSpc>
                <a:spcPct val="90000"/>
              </a:lnSpc>
              <a:spcBef>
                <a:spcPts val="0"/>
              </a:spcBef>
              <a:spcAft>
                <a:spcPts val="0"/>
              </a:spcAft>
              <a:buClr>
                <a:srgbClr val="2E75B5"/>
              </a:buClr>
              <a:buSzPts val="1500"/>
              <a:buFont typeface="Open Sans"/>
              <a:buNone/>
            </a:pPr>
            <a:r>
              <a:rPr lang="en" sz="1500" b="1" i="0" u="none" strike="noStrike" cap="none">
                <a:solidFill>
                  <a:srgbClr val="2E75B5"/>
                </a:solidFill>
                <a:latin typeface="Open Sans"/>
                <a:ea typeface="Open Sans"/>
                <a:cs typeface="Open Sans"/>
                <a:sym typeface="Open Sans"/>
              </a:rPr>
              <a:t>Writing Pseudocode</a:t>
            </a:r>
            <a:endParaRPr sz="1100"/>
          </a:p>
        </p:txBody>
      </p:sp>
      <p:sp>
        <p:nvSpPr>
          <p:cNvPr id="872" name="Google Shape;872;p96"/>
          <p:cNvSpPr txBox="1">
            <a:spLocks noGrp="1"/>
          </p:cNvSpPr>
          <p:nvPr>
            <p:ph type="body" idx="1"/>
          </p:nvPr>
        </p:nvSpPr>
        <p:spPr>
          <a:xfrm>
            <a:off x="673894" y="1234679"/>
            <a:ext cx="7430691" cy="830997"/>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121504"/>
              </a:buClr>
              <a:buSzPts val="1800"/>
              <a:buNone/>
            </a:pPr>
            <a:r>
              <a:rPr lang="en" sz="1800">
                <a:solidFill>
                  <a:srgbClr val="121504"/>
                </a:solidFill>
              </a:rPr>
              <a:t>Programming elements, i.e. variables, conditional statements, and loops, can be represented by nearly all programming languages, albeit with slight differences</a:t>
            </a:r>
            <a:endParaRPr sz="11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97"/>
          <p:cNvSpPr txBox="1">
            <a:spLocks noGrp="1"/>
          </p:cNvSpPr>
          <p:nvPr>
            <p:ph type="title"/>
          </p:nvPr>
        </p:nvSpPr>
        <p:spPr>
          <a:xfrm>
            <a:off x="3566160" y="273844"/>
            <a:ext cx="5079378" cy="669821"/>
          </a:xfrm>
          <a:prstGeom prst="rect">
            <a:avLst/>
          </a:prstGeom>
          <a:noFill/>
          <a:ln>
            <a:noFill/>
          </a:ln>
        </p:spPr>
        <p:txBody>
          <a:bodyPr spcFirstLastPara="1" wrap="square" lIns="0" tIns="0" rIns="0" bIns="0" anchor="ctr" anchorCtr="0">
            <a:noAutofit/>
          </a:bodyPr>
          <a:lstStyle/>
          <a:p>
            <a:pPr marL="12700" marR="0" lvl="0" indent="0" algn="r" rtl="0">
              <a:lnSpc>
                <a:spcPct val="90000"/>
              </a:lnSpc>
              <a:spcBef>
                <a:spcPts val="0"/>
              </a:spcBef>
              <a:spcAft>
                <a:spcPts val="0"/>
              </a:spcAft>
              <a:buClr>
                <a:srgbClr val="002060"/>
              </a:buClr>
              <a:buSzPts val="1500"/>
              <a:buFont typeface="Open Sans"/>
              <a:buNone/>
            </a:pPr>
            <a:r>
              <a:rPr lang="en" sz="1500" b="1" i="0" u="none" strike="noStrike" cap="none">
                <a:solidFill>
                  <a:srgbClr val="002060"/>
                </a:solidFill>
                <a:latin typeface="Open Sans"/>
                <a:ea typeface="Open Sans"/>
                <a:cs typeface="Open Sans"/>
                <a:sym typeface="Open Sans"/>
              </a:rPr>
              <a:t>Introduction to Programming</a:t>
            </a:r>
            <a:endParaRPr sz="1100"/>
          </a:p>
          <a:p>
            <a:pPr marL="12700" marR="0" lvl="0" indent="0" algn="r" rtl="0">
              <a:lnSpc>
                <a:spcPct val="90000"/>
              </a:lnSpc>
              <a:spcBef>
                <a:spcPts val="0"/>
              </a:spcBef>
              <a:spcAft>
                <a:spcPts val="0"/>
              </a:spcAft>
              <a:buClr>
                <a:srgbClr val="2E75B5"/>
              </a:buClr>
              <a:buSzPts val="1500"/>
              <a:buFont typeface="Open Sans"/>
              <a:buNone/>
            </a:pPr>
            <a:r>
              <a:rPr lang="en" sz="1500" b="1" i="0" u="none" strike="noStrike" cap="none">
                <a:solidFill>
                  <a:srgbClr val="2E75B5"/>
                </a:solidFill>
                <a:latin typeface="Open Sans"/>
                <a:ea typeface="Open Sans"/>
                <a:cs typeface="Open Sans"/>
                <a:sym typeface="Open Sans"/>
              </a:rPr>
              <a:t>Writing Pseudocode</a:t>
            </a:r>
            <a:endParaRPr sz="1100"/>
          </a:p>
        </p:txBody>
      </p:sp>
      <p:sp>
        <p:nvSpPr>
          <p:cNvPr id="879" name="Google Shape;879;p97"/>
          <p:cNvSpPr txBox="1">
            <a:spLocks noGrp="1"/>
          </p:cNvSpPr>
          <p:nvPr>
            <p:ph type="body" idx="1"/>
          </p:nvPr>
        </p:nvSpPr>
        <p:spPr>
          <a:xfrm>
            <a:off x="673894" y="1234679"/>
            <a:ext cx="7430691" cy="2031230"/>
          </a:xfrm>
          <a:prstGeom prst="rect">
            <a:avLst/>
          </a:prstGeom>
          <a:noFill/>
          <a:ln>
            <a:noFill/>
          </a:ln>
        </p:spPr>
        <p:txBody>
          <a:bodyPr spcFirstLastPara="1" wrap="square" lIns="0" tIns="0" rIns="0" bIns="0" anchor="t" anchorCtr="0">
            <a:noAutofit/>
          </a:bodyPr>
          <a:lstStyle/>
          <a:p>
            <a:pPr marL="342900" lvl="0" indent="-342900" algn="l" rtl="0">
              <a:lnSpc>
                <a:spcPct val="150000"/>
              </a:lnSpc>
              <a:spcBef>
                <a:spcPts val="0"/>
              </a:spcBef>
              <a:spcAft>
                <a:spcPts val="0"/>
              </a:spcAft>
              <a:buClr>
                <a:srgbClr val="121504"/>
              </a:buClr>
              <a:buSzPts val="1800"/>
              <a:buFont typeface="Arial"/>
              <a:buChar char="•"/>
            </a:pPr>
            <a:r>
              <a:rPr lang="en" sz="1800" b="1">
                <a:solidFill>
                  <a:srgbClr val="121504"/>
                </a:solidFill>
              </a:rPr>
              <a:t>Pseudocode</a:t>
            </a:r>
            <a:r>
              <a:rPr lang="en" sz="1800">
                <a:solidFill>
                  <a:srgbClr val="121504"/>
                </a:solidFill>
              </a:rPr>
              <a:t> is an informal, human-readable, descriptive language meant to resemble common programming languages in its structure</a:t>
            </a:r>
            <a:endParaRPr sz="1100"/>
          </a:p>
          <a:p>
            <a:pPr marL="342900" lvl="0" indent="-228600" algn="l" rtl="0">
              <a:lnSpc>
                <a:spcPct val="150000"/>
              </a:lnSpc>
              <a:spcBef>
                <a:spcPts val="0"/>
              </a:spcBef>
              <a:spcAft>
                <a:spcPts val="0"/>
              </a:spcAft>
              <a:buClr>
                <a:schemeClr val="dk1"/>
              </a:buClr>
              <a:buSzPts val="1800"/>
              <a:buFont typeface="Arial"/>
              <a:buNone/>
            </a:pPr>
            <a:endParaRPr sz="1800">
              <a:solidFill>
                <a:srgbClr val="121504"/>
              </a:solidFill>
            </a:endParaRPr>
          </a:p>
          <a:p>
            <a:pPr marL="342900" lvl="0" indent="-342900" algn="l" rtl="0">
              <a:lnSpc>
                <a:spcPct val="150000"/>
              </a:lnSpc>
              <a:spcBef>
                <a:spcPts val="0"/>
              </a:spcBef>
              <a:spcAft>
                <a:spcPts val="0"/>
              </a:spcAft>
              <a:buClr>
                <a:srgbClr val="121504"/>
              </a:buClr>
              <a:buSzPts val="1800"/>
              <a:buFont typeface="Arial"/>
              <a:buChar char="•"/>
            </a:pPr>
            <a:r>
              <a:rPr lang="en" sz="1800">
                <a:solidFill>
                  <a:srgbClr val="121504"/>
                </a:solidFill>
              </a:rPr>
              <a:t>There is no formal syntax – many variations exist that resemble different programming languages</a:t>
            </a:r>
            <a:endParaRPr sz="11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grpSp>
        <p:nvGrpSpPr>
          <p:cNvPr id="885" name="Google Shape;885;p98"/>
          <p:cNvGrpSpPr/>
          <p:nvPr/>
        </p:nvGrpSpPr>
        <p:grpSpPr>
          <a:xfrm>
            <a:off x="846668" y="1058333"/>
            <a:ext cx="7213900" cy="3899846"/>
            <a:chOff x="641914" y="1096327"/>
            <a:chExt cx="10342576" cy="5593601"/>
          </a:xfrm>
        </p:grpSpPr>
        <p:sp>
          <p:nvSpPr>
            <p:cNvPr id="886" name="Google Shape;886;p98"/>
            <p:cNvSpPr txBox="1"/>
            <p:nvPr/>
          </p:nvSpPr>
          <p:spPr>
            <a:xfrm>
              <a:off x="2620381" y="3975155"/>
              <a:ext cx="587020" cy="338554"/>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b="1">
                  <a:solidFill>
                    <a:schemeClr val="dk1"/>
                  </a:solidFill>
                  <a:latin typeface="Helvetica Neue"/>
                  <a:ea typeface="Helvetica Neue"/>
                  <a:cs typeface="Helvetica Neue"/>
                  <a:sym typeface="Helvetica Neue"/>
                </a:rPr>
                <a:t>YES</a:t>
              </a:r>
              <a:endParaRPr sz="1100"/>
            </a:p>
          </p:txBody>
        </p:sp>
        <p:sp>
          <p:nvSpPr>
            <p:cNvPr id="887" name="Google Shape;887;p98"/>
            <p:cNvSpPr txBox="1"/>
            <p:nvPr/>
          </p:nvSpPr>
          <p:spPr>
            <a:xfrm>
              <a:off x="1769406" y="4722321"/>
              <a:ext cx="497252" cy="338554"/>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b="1">
                  <a:solidFill>
                    <a:schemeClr val="dk1"/>
                  </a:solidFill>
                  <a:latin typeface="Helvetica Neue"/>
                  <a:ea typeface="Helvetica Neue"/>
                  <a:cs typeface="Helvetica Neue"/>
                  <a:sym typeface="Helvetica Neue"/>
                </a:rPr>
                <a:t>NO</a:t>
              </a:r>
              <a:endParaRPr sz="1100"/>
            </a:p>
          </p:txBody>
        </p:sp>
        <p:sp>
          <p:nvSpPr>
            <p:cNvPr id="888" name="Google Shape;888;p98"/>
            <p:cNvSpPr/>
            <p:nvPr/>
          </p:nvSpPr>
          <p:spPr>
            <a:xfrm>
              <a:off x="1054807" y="1096327"/>
              <a:ext cx="1429200" cy="450000"/>
            </a:xfrm>
            <a:prstGeom prst="roundRect">
              <a:avLst>
                <a:gd name="adj" fmla="val 50000"/>
              </a:avLst>
            </a:prstGeom>
            <a:solidFill>
              <a:srgbClr val="1E4E7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Helvetica Neue"/>
                  <a:ea typeface="Helvetica Neue"/>
                  <a:cs typeface="Helvetica Neue"/>
                  <a:sym typeface="Helvetica Neue"/>
                </a:rPr>
                <a:t>start</a:t>
              </a:r>
              <a:endParaRPr sz="1100"/>
            </a:p>
          </p:txBody>
        </p:sp>
        <p:sp>
          <p:nvSpPr>
            <p:cNvPr id="889" name="Google Shape;889;p98"/>
            <p:cNvSpPr/>
            <p:nvPr/>
          </p:nvSpPr>
          <p:spPr>
            <a:xfrm>
              <a:off x="1012474" y="2991767"/>
              <a:ext cx="1513867" cy="450000"/>
            </a:xfrm>
            <a:prstGeom prst="parallelogram">
              <a:avLst>
                <a:gd name="adj" fmla="val 25000"/>
              </a:avLst>
            </a:prstGeom>
            <a:solidFill>
              <a:srgbClr val="1E4E7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Helvetica Neue"/>
                  <a:ea typeface="Helvetica Neue"/>
                  <a:cs typeface="Helvetica Neue"/>
                  <a:sym typeface="Helvetica Neue"/>
                </a:rPr>
                <a:t>input num</a:t>
              </a:r>
              <a:endParaRPr sz="1100">
                <a:solidFill>
                  <a:schemeClr val="lt1"/>
                </a:solidFill>
                <a:latin typeface="Helvetica Neue"/>
                <a:ea typeface="Helvetica Neue"/>
                <a:cs typeface="Helvetica Neue"/>
                <a:sym typeface="Helvetica Neue"/>
              </a:endParaRPr>
            </a:p>
          </p:txBody>
        </p:sp>
        <p:sp>
          <p:nvSpPr>
            <p:cNvPr id="890" name="Google Shape;890;p98"/>
            <p:cNvSpPr/>
            <p:nvPr/>
          </p:nvSpPr>
          <p:spPr>
            <a:xfrm>
              <a:off x="1054308" y="1999047"/>
              <a:ext cx="1430198" cy="540000"/>
            </a:xfrm>
            <a:prstGeom prst="rect">
              <a:avLst/>
            </a:prstGeom>
            <a:solidFill>
              <a:srgbClr val="1E4E79"/>
            </a:solidFill>
            <a:ln w="12700" cap="flat" cmpd="sng">
              <a:solidFill>
                <a:srgbClr val="1E4E7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100"/>
                <a:buFont typeface="Helvetica Neue"/>
                <a:buNone/>
              </a:pPr>
              <a:r>
                <a:rPr lang="en" sz="1100">
                  <a:solidFill>
                    <a:srgbClr val="FFFFFF"/>
                  </a:solidFill>
                  <a:latin typeface="Helvetica Neue"/>
                  <a:ea typeface="Helvetica Neue"/>
                  <a:cs typeface="Helvetica Neue"/>
                  <a:sym typeface="Helvetica Neue"/>
                </a:rPr>
                <a:t>sum = 0</a:t>
              </a:r>
              <a:endParaRPr sz="1100"/>
            </a:p>
            <a:p>
              <a:pPr marL="0" marR="0" lvl="0" indent="0" algn="ctr" rtl="0">
                <a:lnSpc>
                  <a:spcPct val="100000"/>
                </a:lnSpc>
                <a:spcBef>
                  <a:spcPts val="0"/>
                </a:spcBef>
                <a:spcAft>
                  <a:spcPts val="0"/>
                </a:spcAft>
                <a:buClr>
                  <a:srgbClr val="FFFFFF"/>
                </a:buClr>
                <a:buSzPts val="1100"/>
                <a:buFont typeface="Helvetica Neue"/>
                <a:buNone/>
              </a:pPr>
              <a:r>
                <a:rPr lang="en" sz="1100" i="0" u="none" strike="noStrike" cap="none">
                  <a:solidFill>
                    <a:srgbClr val="FFFFFF"/>
                  </a:solidFill>
                  <a:latin typeface="Helvetica Neue"/>
                  <a:ea typeface="Helvetica Neue"/>
                  <a:cs typeface="Helvetica Neue"/>
                  <a:sym typeface="Helvetica Neue"/>
                </a:rPr>
                <a:t>counter = 1</a:t>
              </a:r>
              <a:endParaRPr sz="1100"/>
            </a:p>
          </p:txBody>
        </p:sp>
        <p:sp>
          <p:nvSpPr>
            <p:cNvPr id="891" name="Google Shape;891;p98"/>
            <p:cNvSpPr/>
            <p:nvPr/>
          </p:nvSpPr>
          <p:spPr>
            <a:xfrm>
              <a:off x="712750" y="3894487"/>
              <a:ext cx="2113314" cy="900000"/>
            </a:xfrm>
            <a:prstGeom prst="diamond">
              <a:avLst/>
            </a:prstGeom>
            <a:solidFill>
              <a:srgbClr val="1E4E7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Helvetica Neue"/>
                  <a:ea typeface="Helvetica Neue"/>
                  <a:cs typeface="Helvetica Neue"/>
                  <a:sym typeface="Helvetica Neue"/>
                </a:rPr>
                <a:t>num == 0</a:t>
              </a:r>
              <a:endParaRPr sz="1100">
                <a:solidFill>
                  <a:schemeClr val="lt1"/>
                </a:solidFill>
                <a:latin typeface="Helvetica Neue"/>
                <a:ea typeface="Helvetica Neue"/>
                <a:cs typeface="Helvetica Neue"/>
                <a:sym typeface="Helvetica Neue"/>
              </a:endParaRPr>
            </a:p>
          </p:txBody>
        </p:sp>
        <p:sp>
          <p:nvSpPr>
            <p:cNvPr id="892" name="Google Shape;892;p98"/>
            <p:cNvSpPr/>
            <p:nvPr/>
          </p:nvSpPr>
          <p:spPr>
            <a:xfrm>
              <a:off x="641914" y="5247207"/>
              <a:ext cx="2254987" cy="540000"/>
            </a:xfrm>
            <a:prstGeom prst="rect">
              <a:avLst/>
            </a:prstGeom>
            <a:solidFill>
              <a:srgbClr val="1E4E79"/>
            </a:solidFill>
            <a:ln w="12700" cap="flat" cmpd="sng">
              <a:solidFill>
                <a:srgbClr val="1E4E7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100"/>
                <a:buFont typeface="Helvetica Neue"/>
                <a:buNone/>
              </a:pPr>
              <a:r>
                <a:rPr lang="en" sz="1100">
                  <a:solidFill>
                    <a:srgbClr val="FFFFFF"/>
                  </a:solidFill>
                  <a:latin typeface="Helvetica Neue"/>
                  <a:ea typeface="Helvetica Neue"/>
                  <a:cs typeface="Helvetica Neue"/>
                  <a:sym typeface="Helvetica Neue"/>
                </a:rPr>
                <a:t>sum = sum + num</a:t>
              </a:r>
              <a:endParaRPr sz="1100">
                <a:solidFill>
                  <a:srgbClr val="FFFFFF"/>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FFFFFF"/>
                </a:buClr>
                <a:buSzPts val="1100"/>
                <a:buFont typeface="Helvetica Neue"/>
                <a:buNone/>
              </a:pPr>
              <a:r>
                <a:rPr lang="en" sz="1100" i="0" u="none" strike="noStrike" cap="none">
                  <a:solidFill>
                    <a:srgbClr val="FFFFFF"/>
                  </a:solidFill>
                  <a:latin typeface="Helvetica Neue"/>
                  <a:ea typeface="Helvetica Neue"/>
                  <a:cs typeface="Helvetica Neue"/>
                  <a:sym typeface="Helvetica Neue"/>
                </a:rPr>
                <a:t>counter = counter + 1</a:t>
              </a:r>
              <a:endParaRPr sz="1100"/>
            </a:p>
          </p:txBody>
        </p:sp>
        <p:sp>
          <p:nvSpPr>
            <p:cNvPr id="893" name="Google Shape;893;p98"/>
            <p:cNvSpPr/>
            <p:nvPr/>
          </p:nvSpPr>
          <p:spPr>
            <a:xfrm>
              <a:off x="1012474" y="6239928"/>
              <a:ext cx="1513867" cy="450000"/>
            </a:xfrm>
            <a:prstGeom prst="parallelogram">
              <a:avLst>
                <a:gd name="adj" fmla="val 25000"/>
              </a:avLst>
            </a:prstGeom>
            <a:solidFill>
              <a:srgbClr val="1E4E7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Helvetica Neue"/>
                  <a:ea typeface="Helvetica Neue"/>
                  <a:cs typeface="Helvetica Neue"/>
                  <a:sym typeface="Helvetica Neue"/>
                </a:rPr>
                <a:t>input num</a:t>
              </a:r>
              <a:endParaRPr sz="1100">
                <a:solidFill>
                  <a:schemeClr val="lt1"/>
                </a:solidFill>
                <a:latin typeface="Helvetica Neue"/>
                <a:ea typeface="Helvetica Neue"/>
                <a:cs typeface="Helvetica Neue"/>
                <a:sym typeface="Helvetica Neue"/>
              </a:endParaRPr>
            </a:p>
          </p:txBody>
        </p:sp>
        <p:cxnSp>
          <p:nvCxnSpPr>
            <p:cNvPr id="894" name="Google Shape;894;p98"/>
            <p:cNvCxnSpPr>
              <a:stCxn id="888" idx="2"/>
              <a:endCxn id="890" idx="0"/>
            </p:cNvCxnSpPr>
            <p:nvPr/>
          </p:nvCxnSpPr>
          <p:spPr>
            <a:xfrm>
              <a:off x="1769407" y="1546327"/>
              <a:ext cx="0" cy="4527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895" name="Google Shape;895;p98"/>
            <p:cNvCxnSpPr>
              <a:stCxn id="890" idx="2"/>
              <a:endCxn id="889" idx="0"/>
            </p:cNvCxnSpPr>
            <p:nvPr/>
          </p:nvCxnSpPr>
          <p:spPr>
            <a:xfrm>
              <a:off x="1769407" y="2539047"/>
              <a:ext cx="0" cy="4527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896" name="Google Shape;896;p98"/>
            <p:cNvCxnSpPr>
              <a:stCxn id="889" idx="4"/>
              <a:endCxn id="891" idx="0"/>
            </p:cNvCxnSpPr>
            <p:nvPr/>
          </p:nvCxnSpPr>
          <p:spPr>
            <a:xfrm>
              <a:off x="1769408" y="3441767"/>
              <a:ext cx="0" cy="4527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897" name="Google Shape;897;p98"/>
            <p:cNvCxnSpPr>
              <a:endCxn id="892" idx="0"/>
            </p:cNvCxnSpPr>
            <p:nvPr/>
          </p:nvCxnSpPr>
          <p:spPr>
            <a:xfrm>
              <a:off x="1769407" y="4794507"/>
              <a:ext cx="0" cy="4527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898" name="Google Shape;898;p98"/>
            <p:cNvCxnSpPr>
              <a:stCxn id="892" idx="2"/>
              <a:endCxn id="893" idx="0"/>
            </p:cNvCxnSpPr>
            <p:nvPr/>
          </p:nvCxnSpPr>
          <p:spPr>
            <a:xfrm>
              <a:off x="1769407" y="5787207"/>
              <a:ext cx="0" cy="4527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899" name="Google Shape;899;p98"/>
            <p:cNvCxnSpPr>
              <a:stCxn id="893" idx="5"/>
              <a:endCxn id="891" idx="0"/>
            </p:cNvCxnSpPr>
            <p:nvPr/>
          </p:nvCxnSpPr>
          <p:spPr>
            <a:xfrm rot="10800000" flipH="1">
              <a:off x="1068700" y="3894528"/>
              <a:ext cx="700800" cy="2570400"/>
            </a:xfrm>
            <a:prstGeom prst="bentConnector4">
              <a:avLst>
                <a:gd name="adj1" fmla="val -183974"/>
                <a:gd name="adj2" fmla="val 114496"/>
              </a:avLst>
            </a:prstGeom>
            <a:noFill/>
            <a:ln w="38100" cap="flat" cmpd="sng">
              <a:solidFill>
                <a:schemeClr val="accent1"/>
              </a:solidFill>
              <a:prstDash val="solid"/>
              <a:miter lim="800000"/>
              <a:headEnd type="none" w="sm" len="sm"/>
              <a:tailEnd type="triangle" w="med" len="med"/>
            </a:ln>
          </p:spPr>
        </p:cxnSp>
        <p:sp>
          <p:nvSpPr>
            <p:cNvPr id="900" name="Google Shape;900;p98"/>
            <p:cNvSpPr/>
            <p:nvPr/>
          </p:nvSpPr>
          <p:spPr>
            <a:xfrm>
              <a:off x="3390086" y="4074487"/>
              <a:ext cx="2064001" cy="540000"/>
            </a:xfrm>
            <a:prstGeom prst="rect">
              <a:avLst/>
            </a:prstGeom>
            <a:solidFill>
              <a:srgbClr val="1E4E79"/>
            </a:solidFill>
            <a:ln w="12700" cap="flat" cmpd="sng">
              <a:solidFill>
                <a:srgbClr val="1E4E7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100"/>
                <a:buFont typeface="Helvetica Neue"/>
                <a:buNone/>
              </a:pPr>
              <a:r>
                <a:rPr lang="en" sz="1100">
                  <a:solidFill>
                    <a:srgbClr val="FFFFFF"/>
                  </a:solidFill>
                  <a:latin typeface="Helvetica Neue"/>
                  <a:ea typeface="Helvetica Neue"/>
                  <a:cs typeface="Helvetica Neue"/>
                  <a:sym typeface="Helvetica Neue"/>
                </a:rPr>
                <a:t>avg = sum / counter</a:t>
              </a:r>
              <a:endParaRPr sz="1100" i="0" u="none" strike="noStrike" cap="none">
                <a:solidFill>
                  <a:srgbClr val="FFFFFF"/>
                </a:solidFill>
                <a:latin typeface="Helvetica Neue"/>
                <a:ea typeface="Helvetica Neue"/>
                <a:cs typeface="Helvetica Neue"/>
                <a:sym typeface="Helvetica Neue"/>
              </a:endParaRPr>
            </a:p>
          </p:txBody>
        </p:sp>
        <p:cxnSp>
          <p:nvCxnSpPr>
            <p:cNvPr id="901" name="Google Shape;901;p98"/>
            <p:cNvCxnSpPr>
              <a:stCxn id="891" idx="3"/>
              <a:endCxn id="900" idx="1"/>
            </p:cNvCxnSpPr>
            <p:nvPr/>
          </p:nvCxnSpPr>
          <p:spPr>
            <a:xfrm>
              <a:off x="2826064" y="4344487"/>
              <a:ext cx="564000" cy="0"/>
            </a:xfrm>
            <a:prstGeom prst="straightConnector1">
              <a:avLst/>
            </a:prstGeom>
            <a:noFill/>
            <a:ln w="38100" cap="flat" cmpd="sng">
              <a:solidFill>
                <a:schemeClr val="accent1"/>
              </a:solidFill>
              <a:prstDash val="solid"/>
              <a:miter lim="800000"/>
              <a:headEnd type="none" w="sm" len="sm"/>
              <a:tailEnd type="triangle" w="med" len="med"/>
            </a:ln>
          </p:spPr>
        </p:cxnSp>
        <p:sp>
          <p:nvSpPr>
            <p:cNvPr id="902" name="Google Shape;902;p98"/>
            <p:cNvSpPr/>
            <p:nvPr/>
          </p:nvSpPr>
          <p:spPr>
            <a:xfrm>
              <a:off x="9555290" y="5650401"/>
              <a:ext cx="1429200" cy="450000"/>
            </a:xfrm>
            <a:prstGeom prst="roundRect">
              <a:avLst>
                <a:gd name="adj" fmla="val 50000"/>
              </a:avLst>
            </a:prstGeom>
            <a:solidFill>
              <a:srgbClr val="1E4E7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Helvetica Neue"/>
                  <a:ea typeface="Helvetica Neue"/>
                  <a:cs typeface="Helvetica Neue"/>
                  <a:sym typeface="Helvetica Neue"/>
                </a:rPr>
                <a:t>stop</a:t>
              </a:r>
              <a:endParaRPr sz="1100"/>
            </a:p>
          </p:txBody>
        </p:sp>
        <p:cxnSp>
          <p:nvCxnSpPr>
            <p:cNvPr id="903" name="Google Shape;903;p98"/>
            <p:cNvCxnSpPr>
              <a:stCxn id="900" idx="2"/>
              <a:endCxn id="904" idx="0"/>
            </p:cNvCxnSpPr>
            <p:nvPr/>
          </p:nvCxnSpPr>
          <p:spPr>
            <a:xfrm>
              <a:off x="4422086" y="4614487"/>
              <a:ext cx="0" cy="446400"/>
            </a:xfrm>
            <a:prstGeom prst="straightConnector1">
              <a:avLst/>
            </a:prstGeom>
            <a:noFill/>
            <a:ln w="38100" cap="flat" cmpd="sng">
              <a:solidFill>
                <a:schemeClr val="accent1"/>
              </a:solidFill>
              <a:prstDash val="solid"/>
              <a:miter lim="800000"/>
              <a:headEnd type="none" w="sm" len="sm"/>
              <a:tailEnd type="triangle" w="med" len="med"/>
            </a:ln>
          </p:spPr>
        </p:cxnSp>
        <p:sp>
          <p:nvSpPr>
            <p:cNvPr id="904" name="Google Shape;904;p98"/>
            <p:cNvSpPr/>
            <p:nvPr/>
          </p:nvSpPr>
          <p:spPr>
            <a:xfrm>
              <a:off x="3365429" y="5060875"/>
              <a:ext cx="2113314" cy="900000"/>
            </a:xfrm>
            <a:prstGeom prst="diamond">
              <a:avLst/>
            </a:prstGeom>
            <a:solidFill>
              <a:srgbClr val="1E4E7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Helvetica Neue"/>
                  <a:ea typeface="Helvetica Neue"/>
                  <a:cs typeface="Helvetica Neue"/>
                  <a:sym typeface="Helvetica Neue"/>
                </a:rPr>
                <a:t>is avg even?</a:t>
              </a:r>
              <a:endParaRPr sz="1100"/>
            </a:p>
          </p:txBody>
        </p:sp>
        <p:sp>
          <p:nvSpPr>
            <p:cNvPr id="905" name="Google Shape;905;p98"/>
            <p:cNvSpPr txBox="1"/>
            <p:nvPr/>
          </p:nvSpPr>
          <p:spPr>
            <a:xfrm>
              <a:off x="5369612" y="5218227"/>
              <a:ext cx="587020" cy="338554"/>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b="1">
                  <a:solidFill>
                    <a:schemeClr val="dk1"/>
                  </a:solidFill>
                  <a:latin typeface="Helvetica Neue"/>
                  <a:ea typeface="Helvetica Neue"/>
                  <a:cs typeface="Helvetica Neue"/>
                  <a:sym typeface="Helvetica Neue"/>
                </a:rPr>
                <a:t>YES</a:t>
              </a:r>
              <a:endParaRPr sz="1100"/>
            </a:p>
          </p:txBody>
        </p:sp>
        <p:sp>
          <p:nvSpPr>
            <p:cNvPr id="906" name="Google Shape;906;p98"/>
            <p:cNvSpPr txBox="1"/>
            <p:nvPr/>
          </p:nvSpPr>
          <p:spPr>
            <a:xfrm>
              <a:off x="3978719" y="5905523"/>
              <a:ext cx="497252" cy="338554"/>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b="1">
                  <a:solidFill>
                    <a:schemeClr val="dk1"/>
                  </a:solidFill>
                  <a:latin typeface="Helvetica Neue"/>
                  <a:ea typeface="Helvetica Neue"/>
                  <a:cs typeface="Helvetica Neue"/>
                  <a:sym typeface="Helvetica Neue"/>
                </a:rPr>
                <a:t>NO</a:t>
              </a:r>
              <a:endParaRPr sz="1100"/>
            </a:p>
          </p:txBody>
        </p:sp>
        <p:cxnSp>
          <p:nvCxnSpPr>
            <p:cNvPr id="907" name="Google Shape;907;p98"/>
            <p:cNvCxnSpPr>
              <a:stCxn id="904" idx="3"/>
              <a:endCxn id="908" idx="5"/>
            </p:cNvCxnSpPr>
            <p:nvPr/>
          </p:nvCxnSpPr>
          <p:spPr>
            <a:xfrm>
              <a:off x="5478743" y="5510875"/>
              <a:ext cx="507000" cy="0"/>
            </a:xfrm>
            <a:prstGeom prst="straightConnector1">
              <a:avLst/>
            </a:prstGeom>
            <a:noFill/>
            <a:ln w="38100" cap="flat" cmpd="sng">
              <a:solidFill>
                <a:schemeClr val="accent1"/>
              </a:solidFill>
              <a:prstDash val="solid"/>
              <a:miter lim="800000"/>
              <a:headEnd type="none" w="sm" len="sm"/>
              <a:tailEnd type="triangle" w="med" len="med"/>
            </a:ln>
          </p:spPr>
        </p:cxnSp>
        <p:sp>
          <p:nvSpPr>
            <p:cNvPr id="908" name="Google Shape;908;p98"/>
            <p:cNvSpPr/>
            <p:nvPr/>
          </p:nvSpPr>
          <p:spPr>
            <a:xfrm>
              <a:off x="5929464" y="5285875"/>
              <a:ext cx="3175105" cy="450000"/>
            </a:xfrm>
            <a:prstGeom prst="parallelogram">
              <a:avLst>
                <a:gd name="adj" fmla="val 25000"/>
              </a:avLst>
            </a:prstGeom>
            <a:solidFill>
              <a:srgbClr val="1E4E7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Helvetica Neue"/>
                  <a:ea typeface="Helvetica Neue"/>
                  <a:cs typeface="Helvetica Neue"/>
                  <a:sym typeface="Helvetica Neue"/>
                </a:rPr>
                <a:t>print ‘Even average: ‘, avg</a:t>
              </a:r>
              <a:endParaRPr sz="1100">
                <a:solidFill>
                  <a:schemeClr val="lt1"/>
                </a:solidFill>
                <a:latin typeface="Helvetica Neue"/>
                <a:ea typeface="Helvetica Neue"/>
                <a:cs typeface="Helvetica Neue"/>
                <a:sym typeface="Helvetica Neue"/>
              </a:endParaRPr>
            </a:p>
          </p:txBody>
        </p:sp>
        <p:sp>
          <p:nvSpPr>
            <p:cNvPr id="909" name="Google Shape;909;p98"/>
            <p:cNvSpPr/>
            <p:nvPr/>
          </p:nvSpPr>
          <p:spPr>
            <a:xfrm>
              <a:off x="5929464" y="6014928"/>
              <a:ext cx="3175105" cy="450000"/>
            </a:xfrm>
            <a:prstGeom prst="parallelogram">
              <a:avLst>
                <a:gd name="adj" fmla="val 25000"/>
              </a:avLst>
            </a:prstGeom>
            <a:solidFill>
              <a:srgbClr val="1E4E7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Helvetica Neue"/>
                  <a:ea typeface="Helvetica Neue"/>
                  <a:cs typeface="Helvetica Neue"/>
                  <a:sym typeface="Helvetica Neue"/>
                </a:rPr>
                <a:t>print ‘Odd average: ‘, avg</a:t>
              </a:r>
              <a:endParaRPr sz="1100">
                <a:solidFill>
                  <a:schemeClr val="lt1"/>
                </a:solidFill>
                <a:latin typeface="Helvetica Neue"/>
                <a:ea typeface="Helvetica Neue"/>
                <a:cs typeface="Helvetica Neue"/>
                <a:sym typeface="Helvetica Neue"/>
              </a:endParaRPr>
            </a:p>
          </p:txBody>
        </p:sp>
        <p:cxnSp>
          <p:nvCxnSpPr>
            <p:cNvPr id="910" name="Google Shape;910;p98"/>
            <p:cNvCxnSpPr>
              <a:stCxn id="904" idx="2"/>
              <a:endCxn id="909" idx="5"/>
            </p:cNvCxnSpPr>
            <p:nvPr/>
          </p:nvCxnSpPr>
          <p:spPr>
            <a:xfrm rot="-5400000" flipH="1">
              <a:off x="5064386" y="5318575"/>
              <a:ext cx="279000" cy="1563600"/>
            </a:xfrm>
            <a:prstGeom prst="bentConnector2">
              <a:avLst/>
            </a:prstGeom>
            <a:noFill/>
            <a:ln w="38100" cap="flat" cmpd="sng">
              <a:solidFill>
                <a:schemeClr val="accent1"/>
              </a:solidFill>
              <a:prstDash val="solid"/>
              <a:miter lim="800000"/>
              <a:headEnd type="none" w="sm" len="sm"/>
              <a:tailEnd type="triangle" w="med" len="med"/>
            </a:ln>
          </p:spPr>
        </p:cxnSp>
        <p:cxnSp>
          <p:nvCxnSpPr>
            <p:cNvPr id="911" name="Google Shape;911;p98"/>
            <p:cNvCxnSpPr>
              <a:stCxn id="908" idx="4"/>
              <a:endCxn id="902" idx="1"/>
            </p:cNvCxnSpPr>
            <p:nvPr/>
          </p:nvCxnSpPr>
          <p:spPr>
            <a:xfrm rot="-5400000" flipH="1">
              <a:off x="8466367" y="4786525"/>
              <a:ext cx="139500" cy="2038200"/>
            </a:xfrm>
            <a:prstGeom prst="bentConnector2">
              <a:avLst/>
            </a:prstGeom>
            <a:noFill/>
            <a:ln w="38100" cap="flat" cmpd="sng">
              <a:solidFill>
                <a:schemeClr val="accent1"/>
              </a:solidFill>
              <a:prstDash val="solid"/>
              <a:miter lim="800000"/>
              <a:headEnd type="none" w="sm" len="sm"/>
              <a:tailEnd type="triangle" w="med" len="med"/>
            </a:ln>
          </p:spPr>
        </p:cxnSp>
        <p:cxnSp>
          <p:nvCxnSpPr>
            <p:cNvPr id="912" name="Google Shape;912;p98"/>
            <p:cNvCxnSpPr>
              <a:stCxn id="909" idx="4"/>
              <a:endCxn id="902" idx="1"/>
            </p:cNvCxnSpPr>
            <p:nvPr/>
          </p:nvCxnSpPr>
          <p:spPr>
            <a:xfrm rot="-5400000">
              <a:off x="8241367" y="5151078"/>
              <a:ext cx="589500" cy="2038200"/>
            </a:xfrm>
            <a:prstGeom prst="bentConnector4">
              <a:avLst>
                <a:gd name="adj1" fmla="val -53243"/>
                <a:gd name="adj2" fmla="val 95340"/>
              </a:avLst>
            </a:prstGeom>
            <a:noFill/>
            <a:ln w="38100" cap="flat" cmpd="sng">
              <a:solidFill>
                <a:schemeClr val="accent1"/>
              </a:solidFill>
              <a:prstDash val="solid"/>
              <a:miter lim="800000"/>
              <a:headEnd type="none" w="sm" len="sm"/>
              <a:tailEnd type="triangle" w="med" len="med"/>
            </a:ln>
          </p:spPr>
        </p:cxnSp>
      </p:grpSp>
      <p:sp>
        <p:nvSpPr>
          <p:cNvPr id="913" name="Google Shape;913;p98"/>
          <p:cNvSpPr txBox="1">
            <a:spLocks noGrp="1"/>
          </p:cNvSpPr>
          <p:nvPr>
            <p:ph type="title"/>
          </p:nvPr>
        </p:nvSpPr>
        <p:spPr>
          <a:xfrm>
            <a:off x="3566160" y="273844"/>
            <a:ext cx="5079378" cy="669821"/>
          </a:xfrm>
          <a:prstGeom prst="rect">
            <a:avLst/>
          </a:prstGeom>
          <a:noFill/>
          <a:ln>
            <a:noFill/>
          </a:ln>
        </p:spPr>
        <p:txBody>
          <a:bodyPr spcFirstLastPara="1" wrap="square" lIns="0" tIns="0" rIns="0" bIns="0" anchor="ctr" anchorCtr="0">
            <a:noAutofit/>
          </a:bodyPr>
          <a:lstStyle/>
          <a:p>
            <a:pPr marL="12700" marR="0" lvl="0" indent="0" algn="r" rtl="0">
              <a:lnSpc>
                <a:spcPct val="90000"/>
              </a:lnSpc>
              <a:spcBef>
                <a:spcPts val="0"/>
              </a:spcBef>
              <a:spcAft>
                <a:spcPts val="0"/>
              </a:spcAft>
              <a:buClr>
                <a:srgbClr val="002060"/>
              </a:buClr>
              <a:buSzPts val="1500"/>
              <a:buFont typeface="Open Sans"/>
              <a:buNone/>
            </a:pPr>
            <a:r>
              <a:rPr lang="en" sz="1500" b="1" i="0" u="none" strike="noStrike" cap="none">
                <a:solidFill>
                  <a:srgbClr val="002060"/>
                </a:solidFill>
                <a:latin typeface="Open Sans"/>
                <a:ea typeface="Open Sans"/>
                <a:cs typeface="Open Sans"/>
                <a:sym typeface="Open Sans"/>
              </a:rPr>
              <a:t>Introduction to Programming</a:t>
            </a:r>
            <a:endParaRPr sz="1100"/>
          </a:p>
          <a:p>
            <a:pPr marL="12700" marR="0" lvl="0" indent="0" algn="r" rtl="0">
              <a:lnSpc>
                <a:spcPct val="90000"/>
              </a:lnSpc>
              <a:spcBef>
                <a:spcPts val="0"/>
              </a:spcBef>
              <a:spcAft>
                <a:spcPts val="0"/>
              </a:spcAft>
              <a:buClr>
                <a:srgbClr val="2E75B5"/>
              </a:buClr>
              <a:buSzPts val="1500"/>
              <a:buFont typeface="Open Sans"/>
              <a:buNone/>
            </a:pPr>
            <a:r>
              <a:rPr lang="en" sz="1500" b="1" i="0" u="none" strike="noStrike" cap="none">
                <a:solidFill>
                  <a:srgbClr val="2E75B5"/>
                </a:solidFill>
                <a:latin typeface="Open Sans"/>
                <a:ea typeface="Open Sans"/>
                <a:cs typeface="Open Sans"/>
                <a:sym typeface="Open Sans"/>
              </a:rPr>
              <a:t>Pseudocode Example</a:t>
            </a:r>
            <a:endParaRPr sz="1100"/>
          </a:p>
        </p:txBody>
      </p:sp>
      <p:sp>
        <p:nvSpPr>
          <p:cNvPr id="914" name="Google Shape;914;p98"/>
          <p:cNvSpPr txBox="1">
            <a:spLocks noGrp="1"/>
          </p:cNvSpPr>
          <p:nvPr>
            <p:ph type="body" idx="1"/>
          </p:nvPr>
        </p:nvSpPr>
        <p:spPr>
          <a:xfrm>
            <a:off x="4282652" y="794115"/>
            <a:ext cx="2930947" cy="3117969"/>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rgbClr val="7B7B7B"/>
              </a:buClr>
              <a:buSzPts val="1100"/>
              <a:buNone/>
            </a:pPr>
            <a:r>
              <a:rPr lang="en" sz="1100" b="1">
                <a:solidFill>
                  <a:srgbClr val="7B7B7B"/>
                </a:solidFill>
                <a:latin typeface="Courier New"/>
                <a:ea typeface="Courier New"/>
                <a:cs typeface="Courier New"/>
                <a:sym typeface="Courier New"/>
              </a:rPr>
              <a:t>ALGORITHM</a:t>
            </a:r>
            <a:r>
              <a:rPr lang="en" sz="1100">
                <a:latin typeface="Courier New"/>
                <a:ea typeface="Courier New"/>
                <a:cs typeface="Courier New"/>
                <a:sym typeface="Courier New"/>
              </a:rPr>
              <a:t> “Averages”:</a:t>
            </a:r>
            <a:endParaRPr sz="1100"/>
          </a:p>
          <a:p>
            <a:pPr marL="0" lvl="0" indent="0" algn="l" rtl="0">
              <a:lnSpc>
                <a:spcPct val="90000"/>
              </a:lnSpc>
              <a:spcBef>
                <a:spcPts val="800"/>
              </a:spcBef>
              <a:spcAft>
                <a:spcPts val="0"/>
              </a:spcAft>
              <a:buClr>
                <a:schemeClr val="dk1"/>
              </a:buClr>
              <a:buSzPts val="1100"/>
              <a:buNone/>
            </a:pPr>
            <a:r>
              <a:rPr lang="en" sz="1100">
                <a:latin typeface="Courier New"/>
                <a:ea typeface="Courier New"/>
                <a:cs typeface="Courier New"/>
                <a:sym typeface="Courier New"/>
              </a:rPr>
              <a:t>  </a:t>
            </a:r>
            <a:r>
              <a:rPr lang="en" sz="1100" b="1">
                <a:solidFill>
                  <a:srgbClr val="7B7B7B"/>
                </a:solidFill>
                <a:latin typeface="Courier New"/>
                <a:ea typeface="Courier New"/>
                <a:cs typeface="Courier New"/>
                <a:sym typeface="Courier New"/>
              </a:rPr>
              <a:t>SET</a:t>
            </a:r>
            <a:r>
              <a:rPr lang="en" sz="1100">
                <a:latin typeface="Courier New"/>
                <a:ea typeface="Courier New"/>
                <a:cs typeface="Courier New"/>
                <a:sym typeface="Courier New"/>
              </a:rPr>
              <a:t> sum = 0</a:t>
            </a:r>
            <a:endParaRPr sz="1100"/>
          </a:p>
          <a:p>
            <a:pPr marL="0" lvl="0" indent="0" algn="l" rtl="0">
              <a:lnSpc>
                <a:spcPct val="90000"/>
              </a:lnSpc>
              <a:spcBef>
                <a:spcPts val="800"/>
              </a:spcBef>
              <a:spcAft>
                <a:spcPts val="0"/>
              </a:spcAft>
              <a:buClr>
                <a:schemeClr val="dk1"/>
              </a:buClr>
              <a:buSzPts val="1100"/>
              <a:buNone/>
            </a:pPr>
            <a:r>
              <a:rPr lang="en" sz="1100">
                <a:latin typeface="Courier New"/>
                <a:ea typeface="Courier New"/>
                <a:cs typeface="Courier New"/>
                <a:sym typeface="Courier New"/>
              </a:rPr>
              <a:t>  </a:t>
            </a:r>
            <a:r>
              <a:rPr lang="en" sz="1100" b="1">
                <a:solidFill>
                  <a:srgbClr val="7B7B7B"/>
                </a:solidFill>
                <a:latin typeface="Courier New"/>
                <a:ea typeface="Courier New"/>
                <a:cs typeface="Courier New"/>
                <a:sym typeface="Courier New"/>
              </a:rPr>
              <a:t>SET</a:t>
            </a:r>
            <a:r>
              <a:rPr lang="en" sz="1100">
                <a:latin typeface="Courier New"/>
                <a:ea typeface="Courier New"/>
                <a:cs typeface="Courier New"/>
                <a:sym typeface="Courier New"/>
              </a:rPr>
              <a:t> counter = 1</a:t>
            </a:r>
            <a:endParaRPr sz="1100"/>
          </a:p>
          <a:p>
            <a:pPr marL="0" lvl="0" indent="0" algn="l" rtl="0">
              <a:lnSpc>
                <a:spcPct val="90000"/>
              </a:lnSpc>
              <a:spcBef>
                <a:spcPts val="800"/>
              </a:spcBef>
              <a:spcAft>
                <a:spcPts val="0"/>
              </a:spcAft>
              <a:buClr>
                <a:schemeClr val="dk1"/>
              </a:buClr>
              <a:buSzPts val="1100"/>
              <a:buNone/>
            </a:pPr>
            <a:r>
              <a:rPr lang="en" sz="1100">
                <a:latin typeface="Courier New"/>
                <a:ea typeface="Courier New"/>
                <a:cs typeface="Courier New"/>
                <a:sym typeface="Courier New"/>
              </a:rPr>
              <a:t>  </a:t>
            </a:r>
            <a:r>
              <a:rPr lang="en" sz="1100" b="1">
                <a:solidFill>
                  <a:srgbClr val="7B7B7B"/>
                </a:solidFill>
                <a:latin typeface="Courier New"/>
                <a:ea typeface="Courier New"/>
                <a:cs typeface="Courier New"/>
                <a:sym typeface="Courier New"/>
              </a:rPr>
              <a:t>INPUT</a:t>
            </a:r>
            <a:r>
              <a:rPr lang="en" sz="1100">
                <a:latin typeface="Courier New"/>
                <a:ea typeface="Courier New"/>
                <a:cs typeface="Courier New"/>
                <a:sym typeface="Courier New"/>
              </a:rPr>
              <a:t> num</a:t>
            </a:r>
            <a:endParaRPr sz="1100">
              <a:latin typeface="Courier New"/>
              <a:ea typeface="Courier New"/>
              <a:cs typeface="Courier New"/>
              <a:sym typeface="Courier New"/>
            </a:endParaRPr>
          </a:p>
          <a:p>
            <a:pPr marL="0" lvl="0" indent="0" algn="l" rtl="0">
              <a:lnSpc>
                <a:spcPct val="90000"/>
              </a:lnSpc>
              <a:spcBef>
                <a:spcPts val="800"/>
              </a:spcBef>
              <a:spcAft>
                <a:spcPts val="0"/>
              </a:spcAft>
              <a:buClr>
                <a:schemeClr val="dk1"/>
              </a:buClr>
              <a:buSzPts val="1100"/>
              <a:buNone/>
            </a:pPr>
            <a:r>
              <a:rPr lang="en" sz="1100">
                <a:latin typeface="Courier New"/>
                <a:ea typeface="Courier New"/>
                <a:cs typeface="Courier New"/>
                <a:sym typeface="Courier New"/>
              </a:rPr>
              <a:t>  </a:t>
            </a:r>
            <a:r>
              <a:rPr lang="en" sz="1100" b="1">
                <a:solidFill>
                  <a:srgbClr val="7B7B7B"/>
                </a:solidFill>
                <a:latin typeface="Courier New"/>
                <a:ea typeface="Courier New"/>
                <a:cs typeface="Courier New"/>
                <a:sym typeface="Courier New"/>
              </a:rPr>
              <a:t>WHILE</a:t>
            </a:r>
            <a:r>
              <a:rPr lang="en" sz="1100">
                <a:latin typeface="Courier New"/>
                <a:ea typeface="Courier New"/>
                <a:cs typeface="Courier New"/>
                <a:sym typeface="Courier New"/>
              </a:rPr>
              <a:t> num != 0:</a:t>
            </a:r>
            <a:endParaRPr sz="1100"/>
          </a:p>
          <a:p>
            <a:pPr marL="0" lvl="0" indent="0" algn="l" rtl="0">
              <a:lnSpc>
                <a:spcPct val="90000"/>
              </a:lnSpc>
              <a:spcBef>
                <a:spcPts val="800"/>
              </a:spcBef>
              <a:spcAft>
                <a:spcPts val="0"/>
              </a:spcAft>
              <a:buClr>
                <a:schemeClr val="dk1"/>
              </a:buClr>
              <a:buSzPts val="1100"/>
              <a:buNone/>
            </a:pPr>
            <a:r>
              <a:rPr lang="en" sz="1100">
                <a:latin typeface="Courier New"/>
                <a:ea typeface="Courier New"/>
                <a:cs typeface="Courier New"/>
                <a:sym typeface="Courier New"/>
              </a:rPr>
              <a:t>    </a:t>
            </a:r>
            <a:r>
              <a:rPr lang="en" sz="1100" b="1">
                <a:solidFill>
                  <a:srgbClr val="7B7B7B"/>
                </a:solidFill>
                <a:latin typeface="Courier New"/>
                <a:ea typeface="Courier New"/>
                <a:cs typeface="Courier New"/>
                <a:sym typeface="Courier New"/>
              </a:rPr>
              <a:t>SET</a:t>
            </a:r>
            <a:r>
              <a:rPr lang="en" sz="1100">
                <a:latin typeface="Courier New"/>
                <a:ea typeface="Courier New"/>
                <a:cs typeface="Courier New"/>
                <a:sym typeface="Courier New"/>
              </a:rPr>
              <a:t> sum = sum + num</a:t>
            </a:r>
            <a:endParaRPr sz="1100">
              <a:latin typeface="Courier New"/>
              <a:ea typeface="Courier New"/>
              <a:cs typeface="Courier New"/>
              <a:sym typeface="Courier New"/>
            </a:endParaRPr>
          </a:p>
          <a:p>
            <a:pPr marL="0" lvl="0" indent="0" algn="l" rtl="0">
              <a:lnSpc>
                <a:spcPct val="90000"/>
              </a:lnSpc>
              <a:spcBef>
                <a:spcPts val="800"/>
              </a:spcBef>
              <a:spcAft>
                <a:spcPts val="0"/>
              </a:spcAft>
              <a:buClr>
                <a:schemeClr val="dk1"/>
              </a:buClr>
              <a:buSzPts val="1100"/>
              <a:buNone/>
            </a:pPr>
            <a:r>
              <a:rPr lang="en" sz="1100">
                <a:latin typeface="Courier New"/>
                <a:ea typeface="Courier New"/>
                <a:cs typeface="Courier New"/>
                <a:sym typeface="Courier New"/>
              </a:rPr>
              <a:t>    </a:t>
            </a:r>
            <a:r>
              <a:rPr lang="en" sz="1100" b="1">
                <a:solidFill>
                  <a:srgbClr val="7B7B7B"/>
                </a:solidFill>
                <a:latin typeface="Courier New"/>
                <a:ea typeface="Courier New"/>
                <a:cs typeface="Courier New"/>
                <a:sym typeface="Courier New"/>
              </a:rPr>
              <a:t>SET</a:t>
            </a:r>
            <a:r>
              <a:rPr lang="en" sz="1100">
                <a:latin typeface="Courier New"/>
                <a:ea typeface="Courier New"/>
                <a:cs typeface="Courier New"/>
                <a:sym typeface="Courier New"/>
              </a:rPr>
              <a:t> counter = counter + 1</a:t>
            </a:r>
            <a:endParaRPr sz="1100"/>
          </a:p>
          <a:p>
            <a:pPr marL="0" lvl="0" indent="0" algn="l" rtl="0">
              <a:lnSpc>
                <a:spcPct val="90000"/>
              </a:lnSpc>
              <a:spcBef>
                <a:spcPts val="800"/>
              </a:spcBef>
              <a:spcAft>
                <a:spcPts val="0"/>
              </a:spcAft>
              <a:buClr>
                <a:schemeClr val="dk1"/>
              </a:buClr>
              <a:buSzPts val="1100"/>
              <a:buNone/>
            </a:pPr>
            <a:r>
              <a:rPr lang="en" sz="1100">
                <a:latin typeface="Courier New"/>
                <a:ea typeface="Courier New"/>
                <a:cs typeface="Courier New"/>
                <a:sym typeface="Courier New"/>
              </a:rPr>
              <a:t>    </a:t>
            </a:r>
            <a:r>
              <a:rPr lang="en" sz="1100" b="1">
                <a:solidFill>
                  <a:srgbClr val="7B7B7B"/>
                </a:solidFill>
                <a:latin typeface="Courier New"/>
                <a:ea typeface="Courier New"/>
                <a:cs typeface="Courier New"/>
                <a:sym typeface="Courier New"/>
              </a:rPr>
              <a:t>INPUT</a:t>
            </a:r>
            <a:r>
              <a:rPr lang="en" sz="1100">
                <a:latin typeface="Courier New"/>
                <a:ea typeface="Courier New"/>
                <a:cs typeface="Courier New"/>
                <a:sym typeface="Courier New"/>
              </a:rPr>
              <a:t> num</a:t>
            </a:r>
            <a:endParaRPr sz="1100">
              <a:latin typeface="Courier New"/>
              <a:ea typeface="Courier New"/>
              <a:cs typeface="Courier New"/>
              <a:sym typeface="Courier New"/>
            </a:endParaRPr>
          </a:p>
          <a:p>
            <a:pPr marL="0" lvl="0" indent="0" algn="l" rtl="0">
              <a:lnSpc>
                <a:spcPct val="90000"/>
              </a:lnSpc>
              <a:spcBef>
                <a:spcPts val="800"/>
              </a:spcBef>
              <a:spcAft>
                <a:spcPts val="0"/>
              </a:spcAft>
              <a:buClr>
                <a:schemeClr val="dk1"/>
              </a:buClr>
              <a:buSzPts val="1100"/>
              <a:buNone/>
            </a:pPr>
            <a:r>
              <a:rPr lang="en" sz="1100">
                <a:latin typeface="Courier New"/>
                <a:ea typeface="Courier New"/>
                <a:cs typeface="Courier New"/>
                <a:sym typeface="Courier New"/>
              </a:rPr>
              <a:t>  </a:t>
            </a:r>
            <a:r>
              <a:rPr lang="en" sz="1100" b="1">
                <a:solidFill>
                  <a:srgbClr val="7B7B7B"/>
                </a:solidFill>
                <a:latin typeface="Courier New"/>
                <a:ea typeface="Courier New"/>
                <a:cs typeface="Courier New"/>
                <a:sym typeface="Courier New"/>
              </a:rPr>
              <a:t>SET</a:t>
            </a:r>
            <a:r>
              <a:rPr lang="en" sz="1100">
                <a:latin typeface="Courier New"/>
                <a:ea typeface="Courier New"/>
                <a:cs typeface="Courier New"/>
                <a:sym typeface="Courier New"/>
              </a:rPr>
              <a:t> avg = sum / counter</a:t>
            </a:r>
            <a:endParaRPr sz="1100"/>
          </a:p>
          <a:p>
            <a:pPr marL="0" lvl="0" indent="0" algn="l" rtl="0">
              <a:lnSpc>
                <a:spcPct val="90000"/>
              </a:lnSpc>
              <a:spcBef>
                <a:spcPts val="800"/>
              </a:spcBef>
              <a:spcAft>
                <a:spcPts val="0"/>
              </a:spcAft>
              <a:buClr>
                <a:schemeClr val="dk1"/>
              </a:buClr>
              <a:buSzPts val="1100"/>
              <a:buNone/>
            </a:pPr>
            <a:r>
              <a:rPr lang="en" sz="1100">
                <a:latin typeface="Courier New"/>
                <a:ea typeface="Courier New"/>
                <a:cs typeface="Courier New"/>
                <a:sym typeface="Courier New"/>
              </a:rPr>
              <a:t>  </a:t>
            </a:r>
            <a:r>
              <a:rPr lang="en" sz="1100" b="1">
                <a:solidFill>
                  <a:srgbClr val="7B7B7B"/>
                </a:solidFill>
                <a:latin typeface="Courier New"/>
                <a:ea typeface="Courier New"/>
                <a:cs typeface="Courier New"/>
                <a:sym typeface="Courier New"/>
              </a:rPr>
              <a:t>IF</a:t>
            </a:r>
            <a:r>
              <a:rPr lang="en" sz="1100">
                <a:latin typeface="Courier New"/>
                <a:ea typeface="Courier New"/>
                <a:cs typeface="Courier New"/>
                <a:sym typeface="Courier New"/>
              </a:rPr>
              <a:t> avg is even:</a:t>
            </a:r>
            <a:endParaRPr sz="1100"/>
          </a:p>
          <a:p>
            <a:pPr marL="0" lvl="0" indent="0" algn="l" rtl="0">
              <a:lnSpc>
                <a:spcPct val="90000"/>
              </a:lnSpc>
              <a:spcBef>
                <a:spcPts val="800"/>
              </a:spcBef>
              <a:spcAft>
                <a:spcPts val="0"/>
              </a:spcAft>
              <a:buClr>
                <a:schemeClr val="dk1"/>
              </a:buClr>
              <a:buSzPts val="1100"/>
              <a:buNone/>
            </a:pPr>
            <a:r>
              <a:rPr lang="en" sz="1100">
                <a:latin typeface="Courier New"/>
                <a:ea typeface="Courier New"/>
                <a:cs typeface="Courier New"/>
                <a:sym typeface="Courier New"/>
              </a:rPr>
              <a:t>    </a:t>
            </a:r>
            <a:r>
              <a:rPr lang="en" sz="1100" b="1">
                <a:solidFill>
                  <a:srgbClr val="7B7B7B"/>
                </a:solidFill>
                <a:latin typeface="Courier New"/>
                <a:ea typeface="Courier New"/>
                <a:cs typeface="Courier New"/>
                <a:sym typeface="Courier New"/>
              </a:rPr>
              <a:t>PRINT</a:t>
            </a:r>
            <a:r>
              <a:rPr lang="en" sz="1100">
                <a:latin typeface="Courier New"/>
                <a:ea typeface="Courier New"/>
                <a:cs typeface="Courier New"/>
                <a:sym typeface="Courier New"/>
              </a:rPr>
              <a:t> ‘Even average: ’, avg</a:t>
            </a:r>
            <a:endParaRPr sz="1100">
              <a:latin typeface="Courier New"/>
              <a:ea typeface="Courier New"/>
              <a:cs typeface="Courier New"/>
              <a:sym typeface="Courier New"/>
            </a:endParaRPr>
          </a:p>
          <a:p>
            <a:pPr marL="0" lvl="0" indent="0" algn="l" rtl="0">
              <a:lnSpc>
                <a:spcPct val="90000"/>
              </a:lnSpc>
              <a:spcBef>
                <a:spcPts val="800"/>
              </a:spcBef>
              <a:spcAft>
                <a:spcPts val="0"/>
              </a:spcAft>
              <a:buClr>
                <a:schemeClr val="dk1"/>
              </a:buClr>
              <a:buSzPts val="1100"/>
              <a:buNone/>
            </a:pPr>
            <a:r>
              <a:rPr lang="en" sz="1100">
                <a:latin typeface="Courier New"/>
                <a:ea typeface="Courier New"/>
                <a:cs typeface="Courier New"/>
                <a:sym typeface="Courier New"/>
              </a:rPr>
              <a:t>  </a:t>
            </a:r>
            <a:r>
              <a:rPr lang="en" sz="1100" b="1">
                <a:solidFill>
                  <a:srgbClr val="7B7B7B"/>
                </a:solidFill>
                <a:latin typeface="Courier New"/>
                <a:ea typeface="Courier New"/>
                <a:cs typeface="Courier New"/>
                <a:sym typeface="Courier New"/>
              </a:rPr>
              <a:t>ELSE</a:t>
            </a:r>
            <a:r>
              <a:rPr lang="en" sz="1100">
                <a:latin typeface="Courier New"/>
                <a:ea typeface="Courier New"/>
                <a:cs typeface="Courier New"/>
                <a:sym typeface="Courier New"/>
              </a:rPr>
              <a:t>:</a:t>
            </a:r>
            <a:endParaRPr sz="1100"/>
          </a:p>
          <a:p>
            <a:pPr marL="0" lvl="0" indent="0" algn="l" rtl="0">
              <a:lnSpc>
                <a:spcPct val="90000"/>
              </a:lnSpc>
              <a:spcBef>
                <a:spcPts val="800"/>
              </a:spcBef>
              <a:spcAft>
                <a:spcPts val="0"/>
              </a:spcAft>
              <a:buClr>
                <a:srgbClr val="7B7B7B"/>
              </a:buClr>
              <a:buSzPts val="1100"/>
              <a:buNone/>
            </a:pPr>
            <a:r>
              <a:rPr lang="en" sz="1100" b="1">
                <a:solidFill>
                  <a:srgbClr val="7B7B7B"/>
                </a:solidFill>
                <a:latin typeface="Courier New"/>
                <a:ea typeface="Courier New"/>
                <a:cs typeface="Courier New"/>
                <a:sym typeface="Courier New"/>
              </a:rPr>
              <a:t>    PRINT</a:t>
            </a:r>
            <a:r>
              <a:rPr lang="en" sz="1100">
                <a:latin typeface="Courier New"/>
                <a:ea typeface="Courier New"/>
                <a:cs typeface="Courier New"/>
                <a:sym typeface="Courier New"/>
              </a:rPr>
              <a:t> ‘Odd average: ’, avg</a:t>
            </a:r>
            <a:endParaRPr sz="11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Google Shape;920;p99"/>
          <p:cNvSpPr/>
          <p:nvPr/>
        </p:nvSpPr>
        <p:spPr>
          <a:xfrm>
            <a:off x="237668" y="1058333"/>
            <a:ext cx="8668663" cy="3911948"/>
          </a:xfrm>
          <a:prstGeom prst="rect">
            <a:avLst/>
          </a:prstGeom>
          <a:solidFill>
            <a:schemeClr val="lt1"/>
          </a:solidFill>
          <a:ln w="12700" cap="flat" cmpd="sng">
            <a:solidFill>
              <a:srgbClr val="1F744B"/>
            </a:solidFill>
            <a:prstDash val="solid"/>
            <a:miter lim="800000"/>
            <a:headEnd type="none" w="sm" len="sm"/>
            <a:tailEnd type="none" w="sm" len="sm"/>
          </a:ln>
        </p:spPr>
        <p:txBody>
          <a:bodyPr spcFirstLastPara="1" wrap="square" lIns="54000" tIns="27000" rIns="68575" bIns="34275" anchor="ctr" anchorCtr="0">
            <a:noAutofit/>
          </a:bodyPr>
          <a:lstStyle/>
          <a:p>
            <a:pPr marL="0" marR="0" lvl="0" indent="0" algn="l" rtl="0">
              <a:lnSpc>
                <a:spcPct val="150000"/>
              </a:lnSpc>
              <a:spcBef>
                <a:spcPts val="0"/>
              </a:spcBef>
              <a:spcAft>
                <a:spcPts val="0"/>
              </a:spcAft>
              <a:buNone/>
            </a:pPr>
            <a:r>
              <a:rPr lang="en" sz="1500" b="1">
                <a:solidFill>
                  <a:srgbClr val="1F744B"/>
                </a:solidFill>
                <a:latin typeface="Helvetica Neue"/>
                <a:ea typeface="Helvetica Neue"/>
                <a:cs typeface="Helvetica Neue"/>
                <a:sym typeface="Helvetica Neue"/>
              </a:rPr>
              <a:t>Exercise 8</a:t>
            </a:r>
            <a:endParaRPr sz="1100"/>
          </a:p>
          <a:p>
            <a:pPr marL="0" marR="0" lvl="0" indent="0" algn="l" rtl="0">
              <a:lnSpc>
                <a:spcPct val="150000"/>
              </a:lnSpc>
              <a:spcBef>
                <a:spcPts val="0"/>
              </a:spcBef>
              <a:spcAft>
                <a:spcPts val="0"/>
              </a:spcAft>
              <a:buNone/>
            </a:pPr>
            <a:endParaRPr sz="1500" b="1">
              <a:solidFill>
                <a:srgbClr val="1F744B"/>
              </a:solidFill>
              <a:latin typeface="Helvetica Neue"/>
              <a:ea typeface="Helvetica Neue"/>
              <a:cs typeface="Helvetica Neue"/>
              <a:sym typeface="Helvetica Neue"/>
            </a:endParaRPr>
          </a:p>
          <a:p>
            <a:pPr marL="0" marR="0" lvl="0" indent="0" algn="l" rtl="0">
              <a:lnSpc>
                <a:spcPct val="150000"/>
              </a:lnSpc>
              <a:spcBef>
                <a:spcPts val="0"/>
              </a:spcBef>
              <a:spcAft>
                <a:spcPts val="0"/>
              </a:spcAft>
              <a:buNone/>
            </a:pPr>
            <a:r>
              <a:rPr lang="en" sz="1500">
                <a:solidFill>
                  <a:srgbClr val="121504"/>
                </a:solidFill>
                <a:latin typeface="Helvetica Neue"/>
                <a:ea typeface="Helvetica Neue"/>
                <a:cs typeface="Helvetica Neue"/>
                <a:sym typeface="Helvetica Neue"/>
              </a:rPr>
              <a:t>Design an algorithm to play the ‘Fizz Buzz’ game. The algorithm should count from 1 to 100 and print out the numbers. However, if a number is divisible by 3, the algorithm should print ‘Fizz’ instead of the number. If a number is divisible by 5, it should print ’Buzz’ instead of the number. If a number is divisible by both 3 and 5, the algorithm should print ‘Fizz Buzz’ instead of the number. The output should therefore look as follows:</a:t>
            </a:r>
            <a:endParaRPr sz="1100"/>
          </a:p>
          <a:p>
            <a:pPr marL="0" marR="0" lvl="0" indent="0" algn="l" rtl="0">
              <a:lnSpc>
                <a:spcPct val="150000"/>
              </a:lnSpc>
              <a:spcBef>
                <a:spcPts val="0"/>
              </a:spcBef>
              <a:spcAft>
                <a:spcPts val="0"/>
              </a:spcAft>
              <a:buNone/>
            </a:pPr>
            <a:r>
              <a:rPr lang="en" sz="1500" b="1">
                <a:solidFill>
                  <a:srgbClr val="121504"/>
                </a:solidFill>
                <a:latin typeface="Helvetica Neue"/>
                <a:ea typeface="Helvetica Neue"/>
                <a:cs typeface="Helvetica Neue"/>
                <a:sym typeface="Helvetica Neue"/>
              </a:rPr>
              <a:t>1, 2, Fizz, 4, Buzz, Fizz, 7, 8, Fizz, Buzz, 11, Fizz, 13, 14, Fizz Buzz, 16</a:t>
            </a:r>
            <a:endParaRPr sz="1100"/>
          </a:p>
          <a:p>
            <a:pPr marL="0" marR="0" lvl="0" indent="0" algn="l" rtl="0">
              <a:lnSpc>
                <a:spcPct val="150000"/>
              </a:lnSpc>
              <a:spcBef>
                <a:spcPts val="0"/>
              </a:spcBef>
              <a:spcAft>
                <a:spcPts val="0"/>
              </a:spcAft>
              <a:buNone/>
            </a:pPr>
            <a:endParaRPr sz="1500">
              <a:solidFill>
                <a:srgbClr val="121504"/>
              </a:solidFill>
              <a:latin typeface="Helvetica Neue"/>
              <a:ea typeface="Helvetica Neue"/>
              <a:cs typeface="Helvetica Neue"/>
              <a:sym typeface="Helvetica Neue"/>
            </a:endParaRPr>
          </a:p>
          <a:p>
            <a:pPr marL="0" marR="0" lvl="0" indent="0" algn="l" rtl="0">
              <a:lnSpc>
                <a:spcPct val="150000"/>
              </a:lnSpc>
              <a:spcBef>
                <a:spcPts val="0"/>
              </a:spcBef>
              <a:spcAft>
                <a:spcPts val="0"/>
              </a:spcAft>
              <a:buNone/>
            </a:pPr>
            <a:r>
              <a:rPr lang="en" sz="1500">
                <a:solidFill>
                  <a:srgbClr val="121504"/>
                </a:solidFill>
                <a:latin typeface="Helvetica Neue"/>
                <a:ea typeface="Helvetica Neue"/>
                <a:cs typeface="Helvetica Neue"/>
                <a:sym typeface="Helvetica Neue"/>
              </a:rPr>
              <a:t>Begin by designing a flowchart for this algorithm and then try to translate it into pseudo code.</a:t>
            </a:r>
            <a:endParaRPr sz="1100"/>
          </a:p>
        </p:txBody>
      </p:sp>
      <p:sp>
        <p:nvSpPr>
          <p:cNvPr id="921" name="Google Shape;921;p99"/>
          <p:cNvSpPr txBox="1">
            <a:spLocks noGrp="1"/>
          </p:cNvSpPr>
          <p:nvPr>
            <p:ph type="title"/>
          </p:nvPr>
        </p:nvSpPr>
        <p:spPr>
          <a:xfrm>
            <a:off x="3566160" y="273844"/>
            <a:ext cx="5079378" cy="669821"/>
          </a:xfrm>
          <a:prstGeom prst="rect">
            <a:avLst/>
          </a:prstGeom>
          <a:noFill/>
          <a:ln>
            <a:noFill/>
          </a:ln>
        </p:spPr>
        <p:txBody>
          <a:bodyPr spcFirstLastPara="1" wrap="square" lIns="0" tIns="0" rIns="0" bIns="0" anchor="ctr" anchorCtr="0">
            <a:noAutofit/>
          </a:bodyPr>
          <a:lstStyle/>
          <a:p>
            <a:pPr marL="12700" marR="0" lvl="0" indent="0" algn="r" rtl="0">
              <a:lnSpc>
                <a:spcPct val="90000"/>
              </a:lnSpc>
              <a:spcBef>
                <a:spcPts val="0"/>
              </a:spcBef>
              <a:spcAft>
                <a:spcPts val="0"/>
              </a:spcAft>
              <a:buClr>
                <a:srgbClr val="002060"/>
              </a:buClr>
              <a:buSzPts val="1500"/>
              <a:buFont typeface="Open Sans"/>
              <a:buNone/>
            </a:pPr>
            <a:r>
              <a:rPr lang="en" sz="1500" b="1" i="0" u="none" strike="noStrike" cap="none">
                <a:solidFill>
                  <a:srgbClr val="002060"/>
                </a:solidFill>
                <a:latin typeface="Open Sans"/>
                <a:ea typeface="Open Sans"/>
                <a:cs typeface="Open Sans"/>
                <a:sym typeface="Open Sans"/>
              </a:rPr>
              <a:t>Introduction to Programming</a:t>
            </a:r>
            <a:endParaRPr sz="1100"/>
          </a:p>
          <a:p>
            <a:pPr marL="12700" marR="0" lvl="0" indent="0" algn="r" rtl="0">
              <a:lnSpc>
                <a:spcPct val="90000"/>
              </a:lnSpc>
              <a:spcBef>
                <a:spcPts val="0"/>
              </a:spcBef>
              <a:spcAft>
                <a:spcPts val="0"/>
              </a:spcAft>
              <a:buClr>
                <a:srgbClr val="2E75B5"/>
              </a:buClr>
              <a:buSzPts val="1500"/>
              <a:buFont typeface="Open Sans"/>
              <a:buNone/>
            </a:pPr>
            <a:r>
              <a:rPr lang="en" sz="1500" b="1" i="0" u="none" strike="noStrike" cap="none">
                <a:solidFill>
                  <a:srgbClr val="2E75B5"/>
                </a:solidFill>
                <a:latin typeface="Open Sans"/>
                <a:ea typeface="Open Sans"/>
                <a:cs typeface="Open Sans"/>
                <a:sym typeface="Open Sans"/>
              </a:rPr>
              <a:t>Pseudocode Example</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7"/>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a:t>Effective Online Learning</a:t>
            </a:r>
            <a:endParaRPr/>
          </a:p>
        </p:txBody>
      </p:sp>
      <p:sp>
        <p:nvSpPr>
          <p:cNvPr id="202" name="Google Shape;202;p37"/>
          <p:cNvSpPr txBox="1">
            <a:spLocks noGrp="1"/>
          </p:cNvSpPr>
          <p:nvPr>
            <p:ph type="body" idx="1"/>
          </p:nvPr>
        </p:nvSpPr>
        <p:spPr>
          <a:xfrm>
            <a:off x="628650" y="1415144"/>
            <a:ext cx="7886700" cy="3263400"/>
          </a:xfrm>
          <a:prstGeom prst="rect">
            <a:avLst/>
          </a:prstGeom>
        </p:spPr>
        <p:txBody>
          <a:bodyPr spcFirstLastPara="1" wrap="square" lIns="68575" tIns="34275" rIns="68575" bIns="34275" anchor="t" anchorCtr="0">
            <a:noAutofit/>
          </a:bodyPr>
          <a:lstStyle/>
          <a:p>
            <a:pPr marL="457200" lvl="0" indent="-317500" algn="l" rtl="0">
              <a:spcBef>
                <a:spcPts val="800"/>
              </a:spcBef>
              <a:spcAft>
                <a:spcPts val="0"/>
              </a:spcAft>
              <a:buSzPts val="1400"/>
              <a:buChar char="●"/>
            </a:pPr>
            <a:r>
              <a:rPr lang="en"/>
              <a:t>Get organized</a:t>
            </a:r>
            <a:endParaRPr/>
          </a:p>
          <a:p>
            <a:pPr marL="457200" lvl="0" indent="-317500" algn="l" rtl="0">
              <a:spcBef>
                <a:spcPts val="0"/>
              </a:spcBef>
              <a:spcAft>
                <a:spcPts val="0"/>
              </a:spcAft>
              <a:buSzPts val="1400"/>
              <a:buChar char="●"/>
            </a:pPr>
            <a:r>
              <a:rPr lang="en"/>
              <a:t>Be an active participant</a:t>
            </a:r>
            <a:endParaRPr/>
          </a:p>
          <a:p>
            <a:pPr marL="457200" lvl="0" indent="-317500" algn="l" rtl="0">
              <a:spcBef>
                <a:spcPts val="0"/>
              </a:spcBef>
              <a:spcAft>
                <a:spcPts val="0"/>
              </a:spcAft>
              <a:buSzPts val="1400"/>
              <a:buChar char="●"/>
            </a:pPr>
            <a:r>
              <a:rPr lang="en"/>
              <a:t>Set up your workspace</a:t>
            </a:r>
            <a:endParaRPr/>
          </a:p>
          <a:p>
            <a:pPr marL="457200" lvl="0" indent="-317500" algn="l" rtl="0">
              <a:spcBef>
                <a:spcPts val="0"/>
              </a:spcBef>
              <a:spcAft>
                <a:spcPts val="0"/>
              </a:spcAft>
              <a:buSzPts val="1400"/>
              <a:buChar char="●"/>
            </a:pPr>
            <a:r>
              <a:rPr lang="en"/>
              <a:t>Figure out how you learn best</a:t>
            </a:r>
            <a:endParaRPr/>
          </a:p>
          <a:p>
            <a:pPr marL="457200" lvl="0" indent="-317500" algn="l" rtl="0">
              <a:spcBef>
                <a:spcPts val="0"/>
              </a:spcBef>
              <a:spcAft>
                <a:spcPts val="0"/>
              </a:spcAft>
              <a:buSzPts val="1400"/>
              <a:buChar char="●"/>
            </a:pPr>
            <a:r>
              <a:rPr lang="en"/>
              <a:t>Have an open mind</a:t>
            </a:r>
            <a:endParaRPr/>
          </a:p>
          <a:p>
            <a:pPr marL="457200" lvl="0" indent="-317500" algn="l" rtl="0">
              <a:spcBef>
                <a:spcPts val="0"/>
              </a:spcBef>
              <a:spcAft>
                <a:spcPts val="0"/>
              </a:spcAft>
              <a:buSzPts val="1400"/>
              <a:buChar char="●"/>
            </a:pPr>
            <a:r>
              <a:rPr lang="en"/>
              <a:t>Ask questions</a:t>
            </a:r>
            <a:endParaRPr/>
          </a:p>
          <a:p>
            <a:pPr marL="0" lvl="0" indent="0" algn="l" rtl="0">
              <a:spcBef>
                <a:spcPts val="800"/>
              </a:spcBef>
              <a:spcAft>
                <a:spcPts val="0"/>
              </a:spcAft>
              <a:buClr>
                <a:schemeClr val="dk1"/>
              </a:buClr>
              <a:buSzPts val="1100"/>
              <a:buFont typeface="Arial"/>
              <a:buNone/>
            </a:pPr>
            <a:endParaRPr/>
          </a:p>
          <a:p>
            <a:pPr marL="0" lvl="0" indent="0" algn="l" rtl="0">
              <a:spcBef>
                <a:spcPts val="800"/>
              </a:spcBef>
              <a:spcAft>
                <a:spcPts val="0"/>
              </a:spcAft>
              <a:buNone/>
            </a:pPr>
            <a:endParaRPr/>
          </a:p>
        </p:txBody>
      </p:sp>
      <p:pic>
        <p:nvPicPr>
          <p:cNvPr id="203" name="Google Shape;203;p37"/>
          <p:cNvPicPr preferRelativeResize="0"/>
          <p:nvPr/>
        </p:nvPicPr>
        <p:blipFill>
          <a:blip r:embed="rId3">
            <a:alphaModFix/>
          </a:blip>
          <a:stretch>
            <a:fillRect/>
          </a:stretch>
        </p:blipFill>
        <p:spPr>
          <a:xfrm>
            <a:off x="4941425" y="1076650"/>
            <a:ext cx="3681075" cy="36810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grpSp>
        <p:nvGrpSpPr>
          <p:cNvPr id="927" name="Google Shape;927;p100"/>
          <p:cNvGrpSpPr/>
          <p:nvPr/>
        </p:nvGrpSpPr>
        <p:grpSpPr>
          <a:xfrm>
            <a:off x="615960" y="1126067"/>
            <a:ext cx="7912080" cy="3862577"/>
            <a:chOff x="180114" y="1126219"/>
            <a:chExt cx="11638792" cy="5581568"/>
          </a:xfrm>
        </p:grpSpPr>
        <p:sp>
          <p:nvSpPr>
            <p:cNvPr id="928" name="Google Shape;928;p100"/>
            <p:cNvSpPr txBox="1"/>
            <p:nvPr/>
          </p:nvSpPr>
          <p:spPr>
            <a:xfrm>
              <a:off x="2402132" y="3054658"/>
              <a:ext cx="538930" cy="307777"/>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b="1">
                  <a:solidFill>
                    <a:schemeClr val="dk1"/>
                  </a:solidFill>
                  <a:latin typeface="Helvetica Neue"/>
                  <a:ea typeface="Helvetica Neue"/>
                  <a:cs typeface="Helvetica Neue"/>
                  <a:sym typeface="Helvetica Neue"/>
                </a:rPr>
                <a:t>YES</a:t>
              </a:r>
              <a:endParaRPr sz="1100"/>
            </a:p>
          </p:txBody>
        </p:sp>
        <p:sp>
          <p:nvSpPr>
            <p:cNvPr id="929" name="Google Shape;929;p100"/>
            <p:cNvSpPr txBox="1"/>
            <p:nvPr/>
          </p:nvSpPr>
          <p:spPr>
            <a:xfrm>
              <a:off x="864479" y="3772532"/>
              <a:ext cx="457176" cy="307777"/>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b="1">
                  <a:solidFill>
                    <a:schemeClr val="dk1"/>
                  </a:solidFill>
                  <a:latin typeface="Helvetica Neue"/>
                  <a:ea typeface="Helvetica Neue"/>
                  <a:cs typeface="Helvetica Neue"/>
                  <a:sym typeface="Helvetica Neue"/>
                </a:rPr>
                <a:t>NO</a:t>
              </a:r>
              <a:endParaRPr sz="1100"/>
            </a:p>
          </p:txBody>
        </p:sp>
        <p:sp>
          <p:nvSpPr>
            <p:cNvPr id="930" name="Google Shape;930;p100"/>
            <p:cNvSpPr/>
            <p:nvPr/>
          </p:nvSpPr>
          <p:spPr>
            <a:xfrm>
              <a:off x="625883" y="1126219"/>
              <a:ext cx="1429200" cy="450000"/>
            </a:xfrm>
            <a:prstGeom prst="roundRect">
              <a:avLst>
                <a:gd name="adj" fmla="val 50000"/>
              </a:avLst>
            </a:prstGeom>
            <a:solidFill>
              <a:srgbClr val="1E4E7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Helvetica Neue"/>
                  <a:ea typeface="Helvetica Neue"/>
                  <a:cs typeface="Helvetica Neue"/>
                  <a:sym typeface="Helvetica Neue"/>
                </a:rPr>
                <a:t>start</a:t>
              </a:r>
              <a:endParaRPr sz="1100"/>
            </a:p>
          </p:txBody>
        </p:sp>
        <p:sp>
          <p:nvSpPr>
            <p:cNvPr id="931" name="Google Shape;931;p100"/>
            <p:cNvSpPr/>
            <p:nvPr/>
          </p:nvSpPr>
          <p:spPr>
            <a:xfrm>
              <a:off x="625384" y="1993124"/>
              <a:ext cx="1430198" cy="540000"/>
            </a:xfrm>
            <a:prstGeom prst="rect">
              <a:avLst/>
            </a:prstGeom>
            <a:solidFill>
              <a:srgbClr val="1E4E79"/>
            </a:solidFill>
            <a:ln w="12700" cap="flat" cmpd="sng">
              <a:solidFill>
                <a:srgbClr val="1E4E79"/>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FFFFFF"/>
                </a:buClr>
                <a:buSzPts val="1100"/>
                <a:buFont typeface="Helvetica Neue"/>
                <a:buNone/>
              </a:pPr>
              <a:r>
                <a:rPr lang="en" sz="1100">
                  <a:solidFill>
                    <a:srgbClr val="FFFFFF"/>
                  </a:solidFill>
                  <a:latin typeface="Helvetica Neue"/>
                  <a:ea typeface="Helvetica Neue"/>
                  <a:cs typeface="Helvetica Neue"/>
                  <a:sym typeface="Helvetica Neue"/>
                </a:rPr>
                <a:t>num = 1</a:t>
              </a:r>
              <a:endParaRPr sz="1100" i="0" u="none" strike="noStrike" cap="none">
                <a:solidFill>
                  <a:srgbClr val="FFFFFF"/>
                </a:solidFill>
                <a:latin typeface="Helvetica Neue"/>
                <a:ea typeface="Helvetica Neue"/>
                <a:cs typeface="Helvetica Neue"/>
                <a:sym typeface="Helvetica Neue"/>
              </a:endParaRPr>
            </a:p>
          </p:txBody>
        </p:sp>
        <p:sp>
          <p:nvSpPr>
            <p:cNvPr id="932" name="Google Shape;932;p100"/>
            <p:cNvSpPr/>
            <p:nvPr/>
          </p:nvSpPr>
          <p:spPr>
            <a:xfrm>
              <a:off x="180114" y="2950029"/>
              <a:ext cx="2320738" cy="900000"/>
            </a:xfrm>
            <a:prstGeom prst="diamond">
              <a:avLst/>
            </a:prstGeom>
            <a:solidFill>
              <a:srgbClr val="1E4E7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Helvetica Neue"/>
                  <a:ea typeface="Helvetica Neue"/>
                  <a:cs typeface="Helvetica Neue"/>
                  <a:sym typeface="Helvetica Neue"/>
                </a:rPr>
                <a:t>num &gt; 100</a:t>
              </a:r>
              <a:endParaRPr sz="1100"/>
            </a:p>
          </p:txBody>
        </p:sp>
        <p:cxnSp>
          <p:nvCxnSpPr>
            <p:cNvPr id="933" name="Google Shape;933;p100"/>
            <p:cNvCxnSpPr>
              <a:stCxn id="930" idx="2"/>
              <a:endCxn id="931" idx="0"/>
            </p:cNvCxnSpPr>
            <p:nvPr/>
          </p:nvCxnSpPr>
          <p:spPr>
            <a:xfrm>
              <a:off x="1340483" y="1576219"/>
              <a:ext cx="0" cy="4170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934" name="Google Shape;934;p100"/>
            <p:cNvCxnSpPr>
              <a:stCxn id="931" idx="2"/>
              <a:endCxn id="932" idx="0"/>
            </p:cNvCxnSpPr>
            <p:nvPr/>
          </p:nvCxnSpPr>
          <p:spPr>
            <a:xfrm>
              <a:off x="1340483" y="2533124"/>
              <a:ext cx="0" cy="4170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935" name="Google Shape;935;p100"/>
            <p:cNvCxnSpPr>
              <a:stCxn id="932" idx="2"/>
              <a:endCxn id="936" idx="0"/>
            </p:cNvCxnSpPr>
            <p:nvPr/>
          </p:nvCxnSpPr>
          <p:spPr>
            <a:xfrm>
              <a:off x="1340483" y="3850029"/>
              <a:ext cx="0" cy="4170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937" name="Google Shape;937;p100"/>
            <p:cNvCxnSpPr>
              <a:stCxn id="938" idx="2"/>
              <a:endCxn id="939" idx="5"/>
            </p:cNvCxnSpPr>
            <p:nvPr/>
          </p:nvCxnSpPr>
          <p:spPr>
            <a:xfrm rot="-5400000">
              <a:off x="4058633" y="3597987"/>
              <a:ext cx="167700" cy="5604000"/>
            </a:xfrm>
            <a:prstGeom prst="bentConnector4">
              <a:avLst>
                <a:gd name="adj1" fmla="val -172957"/>
                <a:gd name="adj2" fmla="val 55547"/>
              </a:avLst>
            </a:prstGeom>
            <a:noFill/>
            <a:ln w="38100" cap="flat" cmpd="sng">
              <a:solidFill>
                <a:schemeClr val="accent1"/>
              </a:solidFill>
              <a:prstDash val="solid"/>
              <a:miter lim="800000"/>
              <a:headEnd type="none" w="sm" len="sm"/>
              <a:tailEnd type="triangle" w="med" len="med"/>
            </a:ln>
          </p:spPr>
        </p:cxnSp>
        <p:cxnSp>
          <p:nvCxnSpPr>
            <p:cNvPr id="940" name="Google Shape;940;p100"/>
            <p:cNvCxnSpPr>
              <a:stCxn id="932" idx="3"/>
              <a:endCxn id="941" idx="1"/>
            </p:cNvCxnSpPr>
            <p:nvPr/>
          </p:nvCxnSpPr>
          <p:spPr>
            <a:xfrm>
              <a:off x="2500852" y="3400029"/>
              <a:ext cx="7888800" cy="0"/>
            </a:xfrm>
            <a:prstGeom prst="straightConnector1">
              <a:avLst/>
            </a:prstGeom>
            <a:noFill/>
            <a:ln w="38100" cap="flat" cmpd="sng">
              <a:solidFill>
                <a:schemeClr val="accent1"/>
              </a:solidFill>
              <a:prstDash val="solid"/>
              <a:miter lim="800000"/>
              <a:headEnd type="none" w="sm" len="sm"/>
              <a:tailEnd type="triangle" w="med" len="med"/>
            </a:ln>
          </p:spPr>
        </p:cxnSp>
        <p:sp>
          <p:nvSpPr>
            <p:cNvPr id="941" name="Google Shape;941;p100"/>
            <p:cNvSpPr/>
            <p:nvPr/>
          </p:nvSpPr>
          <p:spPr>
            <a:xfrm>
              <a:off x="10389706" y="3175029"/>
              <a:ext cx="1429200" cy="450000"/>
            </a:xfrm>
            <a:prstGeom prst="roundRect">
              <a:avLst>
                <a:gd name="adj" fmla="val 50000"/>
              </a:avLst>
            </a:prstGeom>
            <a:solidFill>
              <a:srgbClr val="1E4E7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Helvetica Neue"/>
                  <a:ea typeface="Helvetica Neue"/>
                  <a:cs typeface="Helvetica Neue"/>
                  <a:sym typeface="Helvetica Neue"/>
                </a:rPr>
                <a:t>stop</a:t>
              </a:r>
              <a:endParaRPr sz="1100"/>
            </a:p>
          </p:txBody>
        </p:sp>
        <p:sp>
          <p:nvSpPr>
            <p:cNvPr id="936" name="Google Shape;936;p100"/>
            <p:cNvSpPr/>
            <p:nvPr/>
          </p:nvSpPr>
          <p:spPr>
            <a:xfrm>
              <a:off x="180114" y="4266934"/>
              <a:ext cx="2320738" cy="900000"/>
            </a:xfrm>
            <a:prstGeom prst="diamond">
              <a:avLst/>
            </a:prstGeom>
            <a:solidFill>
              <a:srgbClr val="1E4E7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Helvetica Neue"/>
                  <a:ea typeface="Helvetica Neue"/>
                  <a:cs typeface="Helvetica Neue"/>
                  <a:sym typeface="Helvetica Neue"/>
                </a:rPr>
                <a:t>num divisible by 3?</a:t>
              </a:r>
              <a:endParaRPr sz="1100"/>
            </a:p>
          </p:txBody>
        </p:sp>
        <p:sp>
          <p:nvSpPr>
            <p:cNvPr id="938" name="Google Shape;938;p100"/>
            <p:cNvSpPr/>
            <p:nvPr/>
          </p:nvSpPr>
          <p:spPr>
            <a:xfrm>
              <a:off x="180114" y="5583837"/>
              <a:ext cx="2320738" cy="900000"/>
            </a:xfrm>
            <a:prstGeom prst="diamond">
              <a:avLst/>
            </a:prstGeom>
            <a:solidFill>
              <a:srgbClr val="1E4E7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Helvetica Neue"/>
                  <a:ea typeface="Helvetica Neue"/>
                  <a:cs typeface="Helvetica Neue"/>
                  <a:sym typeface="Helvetica Neue"/>
                </a:rPr>
                <a:t>num divisible by 5?</a:t>
              </a:r>
              <a:endParaRPr sz="1100"/>
            </a:p>
          </p:txBody>
        </p:sp>
        <p:sp>
          <p:nvSpPr>
            <p:cNvPr id="942" name="Google Shape;942;p100"/>
            <p:cNvSpPr/>
            <p:nvPr/>
          </p:nvSpPr>
          <p:spPr>
            <a:xfrm>
              <a:off x="6887366" y="3582579"/>
              <a:ext cx="2119235" cy="450000"/>
            </a:xfrm>
            <a:prstGeom prst="parallelogram">
              <a:avLst>
                <a:gd name="adj" fmla="val 25000"/>
              </a:avLst>
            </a:prstGeom>
            <a:solidFill>
              <a:srgbClr val="1E4E7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Helvetica Neue"/>
                  <a:ea typeface="Helvetica Neue"/>
                  <a:cs typeface="Helvetica Neue"/>
                  <a:sym typeface="Helvetica Neue"/>
                </a:rPr>
                <a:t>print ‘Fizz Buzz’</a:t>
              </a:r>
              <a:endParaRPr sz="1100"/>
            </a:p>
          </p:txBody>
        </p:sp>
        <p:sp>
          <p:nvSpPr>
            <p:cNvPr id="943" name="Google Shape;943;p100"/>
            <p:cNvSpPr/>
            <p:nvPr/>
          </p:nvSpPr>
          <p:spPr>
            <a:xfrm>
              <a:off x="3452787" y="4266934"/>
              <a:ext cx="2320738" cy="900000"/>
            </a:xfrm>
            <a:prstGeom prst="diamond">
              <a:avLst/>
            </a:prstGeom>
            <a:solidFill>
              <a:srgbClr val="1E4E7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Helvetica Neue"/>
                  <a:ea typeface="Helvetica Neue"/>
                  <a:cs typeface="Helvetica Neue"/>
                  <a:sym typeface="Helvetica Neue"/>
                </a:rPr>
                <a:t>num divisible by 5?</a:t>
              </a:r>
              <a:endParaRPr sz="1100"/>
            </a:p>
          </p:txBody>
        </p:sp>
        <p:sp>
          <p:nvSpPr>
            <p:cNvPr id="944" name="Google Shape;944;p100"/>
            <p:cNvSpPr txBox="1"/>
            <p:nvPr/>
          </p:nvSpPr>
          <p:spPr>
            <a:xfrm>
              <a:off x="2500852" y="4376192"/>
              <a:ext cx="538930" cy="307777"/>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b="1">
                  <a:solidFill>
                    <a:schemeClr val="dk1"/>
                  </a:solidFill>
                  <a:latin typeface="Helvetica Neue"/>
                  <a:ea typeface="Helvetica Neue"/>
                  <a:cs typeface="Helvetica Neue"/>
                  <a:sym typeface="Helvetica Neue"/>
                </a:rPr>
                <a:t>YES</a:t>
              </a:r>
              <a:endParaRPr sz="1100"/>
            </a:p>
          </p:txBody>
        </p:sp>
        <p:sp>
          <p:nvSpPr>
            <p:cNvPr id="945" name="Google Shape;945;p100"/>
            <p:cNvSpPr txBox="1"/>
            <p:nvPr/>
          </p:nvSpPr>
          <p:spPr>
            <a:xfrm>
              <a:off x="2500852" y="5693097"/>
              <a:ext cx="538930" cy="307777"/>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b="1">
                  <a:solidFill>
                    <a:schemeClr val="dk1"/>
                  </a:solidFill>
                  <a:latin typeface="Helvetica Neue"/>
                  <a:ea typeface="Helvetica Neue"/>
                  <a:cs typeface="Helvetica Neue"/>
                  <a:sym typeface="Helvetica Neue"/>
                </a:rPr>
                <a:t>YES</a:t>
              </a:r>
              <a:endParaRPr sz="1100"/>
            </a:p>
          </p:txBody>
        </p:sp>
        <p:sp>
          <p:nvSpPr>
            <p:cNvPr id="946" name="Google Shape;946;p100"/>
            <p:cNvSpPr txBox="1"/>
            <p:nvPr/>
          </p:nvSpPr>
          <p:spPr>
            <a:xfrm>
              <a:off x="855650" y="5089435"/>
              <a:ext cx="457176" cy="307777"/>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b="1">
                  <a:solidFill>
                    <a:schemeClr val="dk1"/>
                  </a:solidFill>
                  <a:latin typeface="Helvetica Neue"/>
                  <a:ea typeface="Helvetica Neue"/>
                  <a:cs typeface="Helvetica Neue"/>
                  <a:sym typeface="Helvetica Neue"/>
                </a:rPr>
                <a:t>NO</a:t>
              </a:r>
              <a:endParaRPr sz="1100"/>
            </a:p>
          </p:txBody>
        </p:sp>
        <p:sp>
          <p:nvSpPr>
            <p:cNvPr id="947" name="Google Shape;947;p100"/>
            <p:cNvSpPr txBox="1"/>
            <p:nvPr/>
          </p:nvSpPr>
          <p:spPr>
            <a:xfrm>
              <a:off x="4124465" y="5089435"/>
              <a:ext cx="457176" cy="307777"/>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b="1">
                  <a:solidFill>
                    <a:schemeClr val="dk1"/>
                  </a:solidFill>
                  <a:latin typeface="Helvetica Neue"/>
                  <a:ea typeface="Helvetica Neue"/>
                  <a:cs typeface="Helvetica Neue"/>
                  <a:sym typeface="Helvetica Neue"/>
                </a:rPr>
                <a:t>NO</a:t>
              </a:r>
              <a:endParaRPr sz="1100"/>
            </a:p>
          </p:txBody>
        </p:sp>
        <p:sp>
          <p:nvSpPr>
            <p:cNvPr id="948" name="Google Shape;948;p100"/>
            <p:cNvSpPr txBox="1"/>
            <p:nvPr/>
          </p:nvSpPr>
          <p:spPr>
            <a:xfrm>
              <a:off x="5652235" y="4731826"/>
              <a:ext cx="538930" cy="307777"/>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b="1">
                  <a:solidFill>
                    <a:schemeClr val="dk1"/>
                  </a:solidFill>
                  <a:latin typeface="Helvetica Neue"/>
                  <a:ea typeface="Helvetica Neue"/>
                  <a:cs typeface="Helvetica Neue"/>
                  <a:sym typeface="Helvetica Neue"/>
                </a:rPr>
                <a:t>YES</a:t>
              </a:r>
              <a:endParaRPr sz="1100"/>
            </a:p>
          </p:txBody>
        </p:sp>
        <p:sp>
          <p:nvSpPr>
            <p:cNvPr id="949" name="Google Shape;949;p100"/>
            <p:cNvSpPr/>
            <p:nvPr/>
          </p:nvSpPr>
          <p:spPr>
            <a:xfrm>
              <a:off x="6887366" y="4418781"/>
              <a:ext cx="2119235" cy="450000"/>
            </a:xfrm>
            <a:prstGeom prst="parallelogram">
              <a:avLst>
                <a:gd name="adj" fmla="val 25000"/>
              </a:avLst>
            </a:prstGeom>
            <a:solidFill>
              <a:srgbClr val="1E4E7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Helvetica Neue"/>
                  <a:ea typeface="Helvetica Neue"/>
                  <a:cs typeface="Helvetica Neue"/>
                  <a:sym typeface="Helvetica Neue"/>
                </a:rPr>
                <a:t>print ‘Fizz’</a:t>
              </a:r>
              <a:endParaRPr sz="1100"/>
            </a:p>
          </p:txBody>
        </p:sp>
        <p:sp>
          <p:nvSpPr>
            <p:cNvPr id="950" name="Google Shape;950;p100"/>
            <p:cNvSpPr/>
            <p:nvPr/>
          </p:nvSpPr>
          <p:spPr>
            <a:xfrm>
              <a:off x="6887366" y="5254983"/>
              <a:ext cx="2119235" cy="450000"/>
            </a:xfrm>
            <a:prstGeom prst="parallelogram">
              <a:avLst>
                <a:gd name="adj" fmla="val 25000"/>
              </a:avLst>
            </a:prstGeom>
            <a:solidFill>
              <a:srgbClr val="1E4E7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Helvetica Neue"/>
                  <a:ea typeface="Helvetica Neue"/>
                  <a:cs typeface="Helvetica Neue"/>
                  <a:sym typeface="Helvetica Neue"/>
                </a:rPr>
                <a:t>print ‘Buzz’</a:t>
              </a:r>
              <a:endParaRPr sz="1100"/>
            </a:p>
          </p:txBody>
        </p:sp>
        <p:sp>
          <p:nvSpPr>
            <p:cNvPr id="939" name="Google Shape;939;p100"/>
            <p:cNvSpPr/>
            <p:nvPr/>
          </p:nvSpPr>
          <p:spPr>
            <a:xfrm>
              <a:off x="6887366" y="6091185"/>
              <a:ext cx="2119235" cy="450000"/>
            </a:xfrm>
            <a:prstGeom prst="parallelogram">
              <a:avLst>
                <a:gd name="adj" fmla="val 25000"/>
              </a:avLst>
            </a:prstGeom>
            <a:solidFill>
              <a:srgbClr val="1E4E79"/>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a:solidFill>
                    <a:schemeClr val="lt1"/>
                  </a:solidFill>
                  <a:latin typeface="Helvetica Neue"/>
                  <a:ea typeface="Helvetica Neue"/>
                  <a:cs typeface="Helvetica Neue"/>
                  <a:sym typeface="Helvetica Neue"/>
                </a:rPr>
                <a:t>print num</a:t>
              </a:r>
              <a:endParaRPr sz="1100">
                <a:solidFill>
                  <a:schemeClr val="lt1"/>
                </a:solidFill>
                <a:latin typeface="Helvetica Neue"/>
                <a:ea typeface="Helvetica Neue"/>
                <a:cs typeface="Helvetica Neue"/>
                <a:sym typeface="Helvetica Neue"/>
              </a:endParaRPr>
            </a:p>
          </p:txBody>
        </p:sp>
        <p:cxnSp>
          <p:nvCxnSpPr>
            <p:cNvPr id="951" name="Google Shape;951;p100"/>
            <p:cNvCxnSpPr>
              <a:stCxn id="936" idx="2"/>
              <a:endCxn id="938" idx="0"/>
            </p:cNvCxnSpPr>
            <p:nvPr/>
          </p:nvCxnSpPr>
          <p:spPr>
            <a:xfrm>
              <a:off x="1340483" y="5166934"/>
              <a:ext cx="0" cy="417000"/>
            </a:xfrm>
            <a:prstGeom prst="straightConnector1">
              <a:avLst/>
            </a:prstGeom>
            <a:noFill/>
            <a:ln w="38100" cap="flat" cmpd="sng">
              <a:solidFill>
                <a:schemeClr val="accent1"/>
              </a:solidFill>
              <a:prstDash val="solid"/>
              <a:miter lim="800000"/>
              <a:headEnd type="none" w="sm" len="sm"/>
              <a:tailEnd type="triangle" w="med" len="med"/>
            </a:ln>
          </p:spPr>
        </p:cxnSp>
        <p:cxnSp>
          <p:nvCxnSpPr>
            <p:cNvPr id="952" name="Google Shape;952;p100"/>
            <p:cNvCxnSpPr>
              <a:stCxn id="936" idx="3"/>
              <a:endCxn id="943" idx="1"/>
            </p:cNvCxnSpPr>
            <p:nvPr/>
          </p:nvCxnSpPr>
          <p:spPr>
            <a:xfrm>
              <a:off x="2500852" y="4716934"/>
              <a:ext cx="951900" cy="0"/>
            </a:xfrm>
            <a:prstGeom prst="straightConnector1">
              <a:avLst/>
            </a:prstGeom>
            <a:noFill/>
            <a:ln w="38100" cap="flat" cmpd="sng">
              <a:solidFill>
                <a:schemeClr val="accent1"/>
              </a:solidFill>
              <a:prstDash val="solid"/>
              <a:miter lim="800000"/>
              <a:headEnd type="none" w="sm" len="sm"/>
              <a:tailEnd type="triangle" w="med" len="med"/>
            </a:ln>
          </p:spPr>
        </p:cxnSp>
        <p:cxnSp>
          <p:nvCxnSpPr>
            <p:cNvPr id="953" name="Google Shape;953;p100"/>
            <p:cNvCxnSpPr>
              <a:stCxn id="943" idx="3"/>
              <a:endCxn id="942" idx="5"/>
            </p:cNvCxnSpPr>
            <p:nvPr/>
          </p:nvCxnSpPr>
          <p:spPr>
            <a:xfrm rot="10800000" flipH="1">
              <a:off x="5773525" y="3807634"/>
              <a:ext cx="1171200" cy="909300"/>
            </a:xfrm>
            <a:prstGeom prst="bentConnector3">
              <a:avLst>
                <a:gd name="adj1" fmla="val 44071"/>
              </a:avLst>
            </a:prstGeom>
            <a:noFill/>
            <a:ln w="38100" cap="flat" cmpd="sng">
              <a:solidFill>
                <a:schemeClr val="accent1"/>
              </a:solidFill>
              <a:prstDash val="solid"/>
              <a:miter lim="800000"/>
              <a:headEnd type="none" w="sm" len="sm"/>
              <a:tailEnd type="triangle" w="med" len="med"/>
            </a:ln>
          </p:spPr>
        </p:cxnSp>
        <p:cxnSp>
          <p:nvCxnSpPr>
            <p:cNvPr id="954" name="Google Shape;954;p100"/>
            <p:cNvCxnSpPr>
              <a:stCxn id="943" idx="2"/>
              <a:endCxn id="949" idx="5"/>
            </p:cNvCxnSpPr>
            <p:nvPr/>
          </p:nvCxnSpPr>
          <p:spPr>
            <a:xfrm rot="-5400000">
              <a:off x="5517356" y="3739534"/>
              <a:ext cx="523200" cy="2331600"/>
            </a:xfrm>
            <a:prstGeom prst="bentConnector4">
              <a:avLst>
                <a:gd name="adj1" fmla="val -34338"/>
                <a:gd name="adj2" fmla="val 77993"/>
              </a:avLst>
            </a:prstGeom>
            <a:noFill/>
            <a:ln w="38100" cap="flat" cmpd="sng">
              <a:solidFill>
                <a:schemeClr val="accent1"/>
              </a:solidFill>
              <a:prstDash val="solid"/>
              <a:miter lim="800000"/>
              <a:headEnd type="none" w="sm" len="sm"/>
              <a:tailEnd type="triangle" w="med" len="med"/>
            </a:ln>
          </p:spPr>
        </p:cxnSp>
        <p:cxnSp>
          <p:nvCxnSpPr>
            <p:cNvPr id="955" name="Google Shape;955;p100"/>
            <p:cNvCxnSpPr>
              <a:stCxn id="938" idx="3"/>
              <a:endCxn id="950" idx="5"/>
            </p:cNvCxnSpPr>
            <p:nvPr/>
          </p:nvCxnSpPr>
          <p:spPr>
            <a:xfrm rot="10800000" flipH="1">
              <a:off x="2500852" y="5480037"/>
              <a:ext cx="4443900" cy="553800"/>
            </a:xfrm>
            <a:prstGeom prst="bentConnector3">
              <a:avLst>
                <a:gd name="adj1" fmla="val 90647"/>
              </a:avLst>
            </a:prstGeom>
            <a:noFill/>
            <a:ln w="38100" cap="flat" cmpd="sng">
              <a:solidFill>
                <a:schemeClr val="accent1"/>
              </a:solidFill>
              <a:prstDash val="solid"/>
              <a:miter lim="800000"/>
              <a:headEnd type="none" w="sm" len="sm"/>
              <a:tailEnd type="triangle" w="med" len="med"/>
            </a:ln>
          </p:spPr>
        </p:cxnSp>
        <p:sp>
          <p:nvSpPr>
            <p:cNvPr id="956" name="Google Shape;956;p100"/>
            <p:cNvSpPr txBox="1"/>
            <p:nvPr/>
          </p:nvSpPr>
          <p:spPr>
            <a:xfrm>
              <a:off x="865154" y="6400010"/>
              <a:ext cx="457176" cy="307777"/>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100" b="1">
                  <a:solidFill>
                    <a:schemeClr val="dk1"/>
                  </a:solidFill>
                  <a:latin typeface="Helvetica Neue"/>
                  <a:ea typeface="Helvetica Neue"/>
                  <a:cs typeface="Helvetica Neue"/>
                  <a:sym typeface="Helvetica Neue"/>
                </a:rPr>
                <a:t>NO</a:t>
              </a:r>
              <a:endParaRPr sz="1100"/>
            </a:p>
          </p:txBody>
        </p:sp>
        <p:cxnSp>
          <p:nvCxnSpPr>
            <p:cNvPr id="957" name="Google Shape;957;p100"/>
            <p:cNvCxnSpPr>
              <a:stCxn id="942" idx="2"/>
              <a:endCxn id="941" idx="1"/>
            </p:cNvCxnSpPr>
            <p:nvPr/>
          </p:nvCxnSpPr>
          <p:spPr>
            <a:xfrm rot="10800000" flipH="1">
              <a:off x="8949339" y="3399879"/>
              <a:ext cx="1440300" cy="407700"/>
            </a:xfrm>
            <a:prstGeom prst="bentConnector3">
              <a:avLst>
                <a:gd name="adj1" fmla="val 68937"/>
              </a:avLst>
            </a:prstGeom>
            <a:noFill/>
            <a:ln w="38100" cap="flat" cmpd="sng">
              <a:solidFill>
                <a:schemeClr val="accent1"/>
              </a:solidFill>
              <a:prstDash val="solid"/>
              <a:miter lim="800000"/>
              <a:headEnd type="none" w="sm" len="sm"/>
              <a:tailEnd type="triangle" w="med" len="med"/>
            </a:ln>
          </p:spPr>
        </p:cxnSp>
        <p:cxnSp>
          <p:nvCxnSpPr>
            <p:cNvPr id="958" name="Google Shape;958;p100"/>
            <p:cNvCxnSpPr>
              <a:stCxn id="949" idx="2"/>
              <a:endCxn id="941" idx="1"/>
            </p:cNvCxnSpPr>
            <p:nvPr/>
          </p:nvCxnSpPr>
          <p:spPr>
            <a:xfrm rot="10800000" flipH="1">
              <a:off x="8949339" y="3399981"/>
              <a:ext cx="1440300" cy="1243800"/>
            </a:xfrm>
            <a:prstGeom prst="bentConnector3">
              <a:avLst>
                <a:gd name="adj1" fmla="val 68937"/>
              </a:avLst>
            </a:prstGeom>
            <a:noFill/>
            <a:ln w="38100" cap="flat" cmpd="sng">
              <a:solidFill>
                <a:schemeClr val="accent1"/>
              </a:solidFill>
              <a:prstDash val="solid"/>
              <a:miter lim="800000"/>
              <a:headEnd type="none" w="sm" len="sm"/>
              <a:tailEnd type="triangle" w="med" len="med"/>
            </a:ln>
          </p:spPr>
        </p:cxnSp>
        <p:cxnSp>
          <p:nvCxnSpPr>
            <p:cNvPr id="959" name="Google Shape;959;p100"/>
            <p:cNvCxnSpPr>
              <a:stCxn id="950" idx="2"/>
              <a:endCxn id="941" idx="1"/>
            </p:cNvCxnSpPr>
            <p:nvPr/>
          </p:nvCxnSpPr>
          <p:spPr>
            <a:xfrm rot="10800000" flipH="1">
              <a:off x="8949339" y="3400083"/>
              <a:ext cx="1440300" cy="2079900"/>
            </a:xfrm>
            <a:prstGeom prst="bentConnector3">
              <a:avLst>
                <a:gd name="adj1" fmla="val 68937"/>
              </a:avLst>
            </a:prstGeom>
            <a:noFill/>
            <a:ln w="38100" cap="flat" cmpd="sng">
              <a:solidFill>
                <a:schemeClr val="accent1"/>
              </a:solidFill>
              <a:prstDash val="solid"/>
              <a:miter lim="800000"/>
              <a:headEnd type="none" w="sm" len="sm"/>
              <a:tailEnd type="triangle" w="med" len="med"/>
            </a:ln>
          </p:spPr>
        </p:cxnSp>
        <p:cxnSp>
          <p:nvCxnSpPr>
            <p:cNvPr id="960" name="Google Shape;960;p100"/>
            <p:cNvCxnSpPr>
              <a:stCxn id="939" idx="2"/>
              <a:endCxn id="941" idx="1"/>
            </p:cNvCxnSpPr>
            <p:nvPr/>
          </p:nvCxnSpPr>
          <p:spPr>
            <a:xfrm rot="10800000" flipH="1">
              <a:off x="8949339" y="3399885"/>
              <a:ext cx="1440300" cy="2916300"/>
            </a:xfrm>
            <a:prstGeom prst="bentConnector3">
              <a:avLst>
                <a:gd name="adj1" fmla="val 68937"/>
              </a:avLst>
            </a:prstGeom>
            <a:noFill/>
            <a:ln w="38100" cap="flat" cmpd="sng">
              <a:solidFill>
                <a:schemeClr val="accent1"/>
              </a:solidFill>
              <a:prstDash val="solid"/>
              <a:miter lim="800000"/>
              <a:headEnd type="none" w="sm" len="sm"/>
              <a:tailEnd type="triangle" w="med" len="med"/>
            </a:ln>
          </p:spPr>
        </p:cxnSp>
      </p:grpSp>
      <p:sp>
        <p:nvSpPr>
          <p:cNvPr id="961" name="Google Shape;961;p100"/>
          <p:cNvSpPr txBox="1">
            <a:spLocks noGrp="1"/>
          </p:cNvSpPr>
          <p:nvPr>
            <p:ph type="title"/>
          </p:nvPr>
        </p:nvSpPr>
        <p:spPr>
          <a:xfrm>
            <a:off x="3566160" y="273844"/>
            <a:ext cx="5079378" cy="669821"/>
          </a:xfrm>
          <a:prstGeom prst="rect">
            <a:avLst/>
          </a:prstGeom>
          <a:noFill/>
          <a:ln>
            <a:noFill/>
          </a:ln>
        </p:spPr>
        <p:txBody>
          <a:bodyPr spcFirstLastPara="1" wrap="square" lIns="0" tIns="0" rIns="0" bIns="0" anchor="ctr" anchorCtr="0">
            <a:noAutofit/>
          </a:bodyPr>
          <a:lstStyle/>
          <a:p>
            <a:pPr marL="12700" marR="0" lvl="0" indent="0" algn="r" rtl="0">
              <a:lnSpc>
                <a:spcPct val="90000"/>
              </a:lnSpc>
              <a:spcBef>
                <a:spcPts val="0"/>
              </a:spcBef>
              <a:spcAft>
                <a:spcPts val="0"/>
              </a:spcAft>
              <a:buClr>
                <a:srgbClr val="002060"/>
              </a:buClr>
              <a:buSzPts val="1500"/>
              <a:buFont typeface="Open Sans"/>
              <a:buNone/>
            </a:pPr>
            <a:r>
              <a:rPr lang="en" sz="1500" b="1" i="0" u="none" strike="noStrike" cap="none">
                <a:solidFill>
                  <a:srgbClr val="002060"/>
                </a:solidFill>
                <a:latin typeface="Open Sans"/>
                <a:ea typeface="Open Sans"/>
                <a:cs typeface="Open Sans"/>
                <a:sym typeface="Open Sans"/>
              </a:rPr>
              <a:t>Introduction to Programming</a:t>
            </a:r>
            <a:endParaRPr sz="1100"/>
          </a:p>
          <a:p>
            <a:pPr marL="12700" marR="0" lvl="0" indent="0" algn="r" rtl="0">
              <a:lnSpc>
                <a:spcPct val="90000"/>
              </a:lnSpc>
              <a:spcBef>
                <a:spcPts val="0"/>
              </a:spcBef>
              <a:spcAft>
                <a:spcPts val="0"/>
              </a:spcAft>
              <a:buClr>
                <a:srgbClr val="2E75B5"/>
              </a:buClr>
              <a:buSzPts val="1500"/>
              <a:buFont typeface="Open Sans"/>
              <a:buNone/>
            </a:pPr>
            <a:r>
              <a:rPr lang="en" sz="1500" b="1" i="0" u="none" strike="noStrike" cap="none">
                <a:solidFill>
                  <a:srgbClr val="2E75B5"/>
                </a:solidFill>
                <a:latin typeface="Open Sans"/>
                <a:ea typeface="Open Sans"/>
                <a:cs typeface="Open Sans"/>
                <a:sym typeface="Open Sans"/>
              </a:rPr>
              <a:t>Pseudocode Example</a:t>
            </a:r>
            <a:endParaRPr sz="11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101"/>
          <p:cNvSpPr txBox="1">
            <a:spLocks noGrp="1"/>
          </p:cNvSpPr>
          <p:nvPr>
            <p:ph type="title"/>
          </p:nvPr>
        </p:nvSpPr>
        <p:spPr>
          <a:xfrm>
            <a:off x="3566160" y="273844"/>
            <a:ext cx="5079378" cy="669821"/>
          </a:xfrm>
          <a:prstGeom prst="rect">
            <a:avLst/>
          </a:prstGeom>
          <a:noFill/>
          <a:ln>
            <a:noFill/>
          </a:ln>
        </p:spPr>
        <p:txBody>
          <a:bodyPr spcFirstLastPara="1" wrap="square" lIns="0" tIns="0" rIns="0" bIns="0" anchor="ctr" anchorCtr="0">
            <a:noAutofit/>
          </a:bodyPr>
          <a:lstStyle/>
          <a:p>
            <a:pPr marL="12700" marR="0" lvl="0" indent="0" algn="r" rtl="0">
              <a:lnSpc>
                <a:spcPct val="90000"/>
              </a:lnSpc>
              <a:spcBef>
                <a:spcPts val="0"/>
              </a:spcBef>
              <a:spcAft>
                <a:spcPts val="0"/>
              </a:spcAft>
              <a:buClr>
                <a:srgbClr val="002060"/>
              </a:buClr>
              <a:buSzPts val="1500"/>
              <a:buFont typeface="Open Sans"/>
              <a:buNone/>
            </a:pPr>
            <a:r>
              <a:rPr lang="en" sz="1500" b="1" i="0" u="none" strike="noStrike" cap="none">
                <a:solidFill>
                  <a:srgbClr val="002060"/>
                </a:solidFill>
                <a:latin typeface="Open Sans"/>
                <a:ea typeface="Open Sans"/>
                <a:cs typeface="Open Sans"/>
                <a:sym typeface="Open Sans"/>
              </a:rPr>
              <a:t>Introduction to Programming</a:t>
            </a:r>
            <a:endParaRPr sz="1100"/>
          </a:p>
          <a:p>
            <a:pPr marL="12700" marR="0" lvl="0" indent="0" algn="r" rtl="0">
              <a:lnSpc>
                <a:spcPct val="90000"/>
              </a:lnSpc>
              <a:spcBef>
                <a:spcPts val="0"/>
              </a:spcBef>
              <a:spcAft>
                <a:spcPts val="0"/>
              </a:spcAft>
              <a:buClr>
                <a:srgbClr val="2E75B5"/>
              </a:buClr>
              <a:buSzPts val="1500"/>
              <a:buFont typeface="Open Sans"/>
              <a:buNone/>
            </a:pPr>
            <a:r>
              <a:rPr lang="en" sz="1500" b="1" i="0" u="none" strike="noStrike" cap="none">
                <a:solidFill>
                  <a:srgbClr val="2E75B5"/>
                </a:solidFill>
                <a:latin typeface="Open Sans"/>
                <a:ea typeface="Open Sans"/>
                <a:cs typeface="Open Sans"/>
                <a:sym typeface="Open Sans"/>
              </a:rPr>
              <a:t>Pseudocode Example</a:t>
            </a:r>
            <a:endParaRPr sz="1100"/>
          </a:p>
        </p:txBody>
      </p:sp>
      <p:sp>
        <p:nvSpPr>
          <p:cNvPr id="968" name="Google Shape;968;p101"/>
          <p:cNvSpPr txBox="1">
            <a:spLocks noGrp="1"/>
          </p:cNvSpPr>
          <p:nvPr>
            <p:ph type="body" idx="1"/>
          </p:nvPr>
        </p:nvSpPr>
        <p:spPr>
          <a:xfrm>
            <a:off x="673894" y="1234679"/>
            <a:ext cx="7430691" cy="3650999"/>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rgbClr val="7B7B7B"/>
              </a:buClr>
              <a:buSzPts val="1200"/>
              <a:buNone/>
            </a:pPr>
            <a:r>
              <a:rPr lang="en" sz="1200" b="1">
                <a:solidFill>
                  <a:srgbClr val="7B7B7B"/>
                </a:solidFill>
                <a:latin typeface="Courier New"/>
                <a:ea typeface="Courier New"/>
                <a:cs typeface="Courier New"/>
                <a:sym typeface="Courier New"/>
              </a:rPr>
              <a:t>ALGORITHM</a:t>
            </a:r>
            <a:r>
              <a:rPr lang="en" sz="1200">
                <a:latin typeface="Courier New"/>
                <a:ea typeface="Courier New"/>
                <a:cs typeface="Courier New"/>
                <a:sym typeface="Courier New"/>
              </a:rPr>
              <a:t> “Fizz Buzz”:</a:t>
            </a:r>
            <a:endParaRPr sz="1100"/>
          </a:p>
          <a:p>
            <a:pPr marL="0" lvl="0" indent="0" algn="l" rtl="0">
              <a:lnSpc>
                <a:spcPct val="90000"/>
              </a:lnSpc>
              <a:spcBef>
                <a:spcPts val="800"/>
              </a:spcBef>
              <a:spcAft>
                <a:spcPts val="0"/>
              </a:spcAft>
              <a:buClr>
                <a:schemeClr val="dk1"/>
              </a:buClr>
              <a:buSzPts val="1200"/>
              <a:buNone/>
            </a:pPr>
            <a:r>
              <a:rPr lang="en" sz="1200">
                <a:latin typeface="Courier New"/>
                <a:ea typeface="Courier New"/>
                <a:cs typeface="Courier New"/>
                <a:sym typeface="Courier New"/>
              </a:rPr>
              <a:t>  </a:t>
            </a:r>
            <a:r>
              <a:rPr lang="en" sz="1200" b="1">
                <a:solidFill>
                  <a:srgbClr val="7B7B7B"/>
                </a:solidFill>
                <a:latin typeface="Courier New"/>
                <a:ea typeface="Courier New"/>
                <a:cs typeface="Courier New"/>
                <a:sym typeface="Courier New"/>
              </a:rPr>
              <a:t>SET</a:t>
            </a:r>
            <a:r>
              <a:rPr lang="en" sz="1200">
                <a:latin typeface="Courier New"/>
                <a:ea typeface="Courier New"/>
                <a:cs typeface="Courier New"/>
                <a:sym typeface="Courier New"/>
              </a:rPr>
              <a:t> num = 1</a:t>
            </a:r>
            <a:endParaRPr sz="1100"/>
          </a:p>
          <a:p>
            <a:pPr marL="0" lvl="0" indent="0" algn="l" rtl="0">
              <a:lnSpc>
                <a:spcPct val="90000"/>
              </a:lnSpc>
              <a:spcBef>
                <a:spcPts val="800"/>
              </a:spcBef>
              <a:spcAft>
                <a:spcPts val="0"/>
              </a:spcAft>
              <a:buClr>
                <a:srgbClr val="7B7B7B"/>
              </a:buClr>
              <a:buSzPts val="1200"/>
              <a:buNone/>
            </a:pPr>
            <a:r>
              <a:rPr lang="en" sz="1200" b="1">
                <a:solidFill>
                  <a:srgbClr val="7B7B7B"/>
                </a:solidFill>
                <a:latin typeface="Courier New"/>
                <a:ea typeface="Courier New"/>
                <a:cs typeface="Courier New"/>
                <a:sym typeface="Courier New"/>
              </a:rPr>
              <a:t>  INPUT</a:t>
            </a:r>
            <a:r>
              <a:rPr lang="en" sz="1200">
                <a:latin typeface="Courier New"/>
                <a:ea typeface="Courier New"/>
                <a:cs typeface="Courier New"/>
                <a:sym typeface="Courier New"/>
              </a:rPr>
              <a:t> num</a:t>
            </a:r>
            <a:endParaRPr sz="1200">
              <a:latin typeface="Courier New"/>
              <a:ea typeface="Courier New"/>
              <a:cs typeface="Courier New"/>
              <a:sym typeface="Courier New"/>
            </a:endParaRPr>
          </a:p>
          <a:p>
            <a:pPr marL="0" lvl="0" indent="0" algn="l" rtl="0">
              <a:lnSpc>
                <a:spcPct val="90000"/>
              </a:lnSpc>
              <a:spcBef>
                <a:spcPts val="800"/>
              </a:spcBef>
              <a:spcAft>
                <a:spcPts val="0"/>
              </a:spcAft>
              <a:buClr>
                <a:schemeClr val="dk1"/>
              </a:buClr>
              <a:buSzPts val="1200"/>
              <a:buNone/>
            </a:pPr>
            <a:r>
              <a:rPr lang="en" sz="1200">
                <a:latin typeface="Courier New"/>
                <a:ea typeface="Courier New"/>
                <a:cs typeface="Courier New"/>
                <a:sym typeface="Courier New"/>
              </a:rPr>
              <a:t>  </a:t>
            </a:r>
            <a:r>
              <a:rPr lang="en" sz="1200" b="1">
                <a:solidFill>
                  <a:srgbClr val="7B7B7B"/>
                </a:solidFill>
                <a:latin typeface="Courier New"/>
                <a:ea typeface="Courier New"/>
                <a:cs typeface="Courier New"/>
                <a:sym typeface="Courier New"/>
              </a:rPr>
              <a:t>WHILE</a:t>
            </a:r>
            <a:r>
              <a:rPr lang="en" sz="1200">
                <a:latin typeface="Courier New"/>
                <a:ea typeface="Courier New"/>
                <a:cs typeface="Courier New"/>
                <a:sym typeface="Courier New"/>
              </a:rPr>
              <a:t> num &lt; 100:</a:t>
            </a:r>
            <a:endParaRPr sz="1100"/>
          </a:p>
          <a:p>
            <a:pPr marL="0" lvl="0" indent="0" algn="l" rtl="0">
              <a:lnSpc>
                <a:spcPct val="90000"/>
              </a:lnSpc>
              <a:spcBef>
                <a:spcPts val="800"/>
              </a:spcBef>
              <a:spcAft>
                <a:spcPts val="0"/>
              </a:spcAft>
              <a:buClr>
                <a:schemeClr val="dk1"/>
              </a:buClr>
              <a:buSzPts val="1200"/>
              <a:buNone/>
            </a:pPr>
            <a:r>
              <a:rPr lang="en" sz="1200">
                <a:latin typeface="Courier New"/>
                <a:ea typeface="Courier New"/>
                <a:cs typeface="Courier New"/>
                <a:sym typeface="Courier New"/>
              </a:rPr>
              <a:t>    </a:t>
            </a:r>
            <a:r>
              <a:rPr lang="en" sz="1200" b="1">
                <a:solidFill>
                  <a:srgbClr val="7B7B7B"/>
                </a:solidFill>
                <a:latin typeface="Courier New"/>
                <a:ea typeface="Courier New"/>
                <a:cs typeface="Courier New"/>
                <a:sym typeface="Courier New"/>
              </a:rPr>
              <a:t>IF</a:t>
            </a:r>
            <a:r>
              <a:rPr lang="en" sz="1200">
                <a:latin typeface="Courier New"/>
                <a:ea typeface="Courier New"/>
                <a:cs typeface="Courier New"/>
                <a:sym typeface="Courier New"/>
              </a:rPr>
              <a:t> num divisible by 3:</a:t>
            </a:r>
            <a:endParaRPr sz="1100"/>
          </a:p>
          <a:p>
            <a:pPr marL="0" lvl="0" indent="0" algn="l" rtl="0">
              <a:lnSpc>
                <a:spcPct val="90000"/>
              </a:lnSpc>
              <a:spcBef>
                <a:spcPts val="800"/>
              </a:spcBef>
              <a:spcAft>
                <a:spcPts val="0"/>
              </a:spcAft>
              <a:buClr>
                <a:schemeClr val="dk1"/>
              </a:buClr>
              <a:buSzPts val="1200"/>
              <a:buNone/>
            </a:pPr>
            <a:r>
              <a:rPr lang="en" sz="1200">
                <a:latin typeface="Courier New"/>
                <a:ea typeface="Courier New"/>
                <a:cs typeface="Courier New"/>
                <a:sym typeface="Courier New"/>
              </a:rPr>
              <a:t>      </a:t>
            </a:r>
            <a:r>
              <a:rPr lang="en" sz="1200" b="1">
                <a:solidFill>
                  <a:srgbClr val="7B7B7B"/>
                </a:solidFill>
                <a:latin typeface="Courier New"/>
                <a:ea typeface="Courier New"/>
                <a:cs typeface="Courier New"/>
                <a:sym typeface="Courier New"/>
              </a:rPr>
              <a:t>IF</a:t>
            </a:r>
            <a:r>
              <a:rPr lang="en" sz="1200">
                <a:latin typeface="Courier New"/>
                <a:ea typeface="Courier New"/>
                <a:cs typeface="Courier New"/>
                <a:sym typeface="Courier New"/>
              </a:rPr>
              <a:t> num divisible by 5:</a:t>
            </a:r>
            <a:endParaRPr sz="1100"/>
          </a:p>
          <a:p>
            <a:pPr marL="0" lvl="0" indent="0" algn="l" rtl="0">
              <a:lnSpc>
                <a:spcPct val="90000"/>
              </a:lnSpc>
              <a:spcBef>
                <a:spcPts val="800"/>
              </a:spcBef>
              <a:spcAft>
                <a:spcPts val="0"/>
              </a:spcAft>
              <a:buClr>
                <a:schemeClr val="dk1"/>
              </a:buClr>
              <a:buSzPts val="1200"/>
              <a:buNone/>
            </a:pPr>
            <a:r>
              <a:rPr lang="en" sz="1200">
                <a:latin typeface="Courier New"/>
                <a:ea typeface="Courier New"/>
                <a:cs typeface="Courier New"/>
                <a:sym typeface="Courier New"/>
              </a:rPr>
              <a:t>        </a:t>
            </a:r>
            <a:r>
              <a:rPr lang="en" sz="1200" b="1">
                <a:solidFill>
                  <a:srgbClr val="7B7B7B"/>
                </a:solidFill>
                <a:latin typeface="Courier New"/>
                <a:ea typeface="Courier New"/>
                <a:cs typeface="Courier New"/>
                <a:sym typeface="Courier New"/>
              </a:rPr>
              <a:t>PRINT</a:t>
            </a:r>
            <a:r>
              <a:rPr lang="en" sz="1200">
                <a:latin typeface="Courier New"/>
                <a:ea typeface="Courier New"/>
                <a:cs typeface="Courier New"/>
                <a:sym typeface="Courier New"/>
              </a:rPr>
              <a:t> ‘Fizz Buzz’</a:t>
            </a:r>
            <a:endParaRPr sz="1100"/>
          </a:p>
          <a:p>
            <a:pPr marL="0" lvl="0" indent="0" algn="l" rtl="0">
              <a:lnSpc>
                <a:spcPct val="90000"/>
              </a:lnSpc>
              <a:spcBef>
                <a:spcPts val="800"/>
              </a:spcBef>
              <a:spcAft>
                <a:spcPts val="0"/>
              </a:spcAft>
              <a:buClr>
                <a:schemeClr val="dk1"/>
              </a:buClr>
              <a:buSzPts val="1200"/>
              <a:buNone/>
            </a:pPr>
            <a:r>
              <a:rPr lang="en" sz="1200">
                <a:latin typeface="Courier New"/>
                <a:ea typeface="Courier New"/>
                <a:cs typeface="Courier New"/>
                <a:sym typeface="Courier New"/>
              </a:rPr>
              <a:t>      </a:t>
            </a:r>
            <a:r>
              <a:rPr lang="en" sz="1200" b="1">
                <a:solidFill>
                  <a:srgbClr val="7B7B7B"/>
                </a:solidFill>
                <a:latin typeface="Courier New"/>
                <a:ea typeface="Courier New"/>
                <a:cs typeface="Courier New"/>
                <a:sym typeface="Courier New"/>
              </a:rPr>
              <a:t>ELSE</a:t>
            </a:r>
            <a:r>
              <a:rPr lang="en" sz="1200">
                <a:latin typeface="Courier New"/>
                <a:ea typeface="Courier New"/>
                <a:cs typeface="Courier New"/>
                <a:sym typeface="Courier New"/>
              </a:rPr>
              <a:t>:</a:t>
            </a:r>
            <a:endParaRPr sz="1100"/>
          </a:p>
          <a:p>
            <a:pPr marL="0" lvl="0" indent="0" algn="l" rtl="0">
              <a:lnSpc>
                <a:spcPct val="90000"/>
              </a:lnSpc>
              <a:spcBef>
                <a:spcPts val="800"/>
              </a:spcBef>
              <a:spcAft>
                <a:spcPts val="0"/>
              </a:spcAft>
              <a:buClr>
                <a:schemeClr val="dk1"/>
              </a:buClr>
              <a:buSzPts val="1200"/>
              <a:buNone/>
            </a:pPr>
            <a:r>
              <a:rPr lang="en" sz="1200">
                <a:latin typeface="Courier New"/>
                <a:ea typeface="Courier New"/>
                <a:cs typeface="Courier New"/>
                <a:sym typeface="Courier New"/>
              </a:rPr>
              <a:t>        </a:t>
            </a:r>
            <a:r>
              <a:rPr lang="en" sz="1200" b="1">
                <a:solidFill>
                  <a:srgbClr val="7B7B7B"/>
                </a:solidFill>
                <a:latin typeface="Courier New"/>
                <a:ea typeface="Courier New"/>
                <a:cs typeface="Courier New"/>
                <a:sym typeface="Courier New"/>
              </a:rPr>
              <a:t>PRINT</a:t>
            </a:r>
            <a:r>
              <a:rPr lang="en" sz="1200">
                <a:latin typeface="Courier New"/>
                <a:ea typeface="Courier New"/>
                <a:cs typeface="Courier New"/>
                <a:sym typeface="Courier New"/>
              </a:rPr>
              <a:t> ‘Fizz’</a:t>
            </a:r>
            <a:endParaRPr sz="1100"/>
          </a:p>
          <a:p>
            <a:pPr marL="0" lvl="0" indent="0" algn="l" rtl="0">
              <a:lnSpc>
                <a:spcPct val="90000"/>
              </a:lnSpc>
              <a:spcBef>
                <a:spcPts val="800"/>
              </a:spcBef>
              <a:spcAft>
                <a:spcPts val="0"/>
              </a:spcAft>
              <a:buClr>
                <a:schemeClr val="dk1"/>
              </a:buClr>
              <a:buSzPts val="1200"/>
              <a:buNone/>
            </a:pPr>
            <a:r>
              <a:rPr lang="en" sz="1200">
                <a:latin typeface="Courier New"/>
                <a:ea typeface="Courier New"/>
                <a:cs typeface="Courier New"/>
                <a:sym typeface="Courier New"/>
              </a:rPr>
              <a:t>    </a:t>
            </a:r>
            <a:r>
              <a:rPr lang="en" sz="1200" b="1">
                <a:solidFill>
                  <a:srgbClr val="7B7B7B"/>
                </a:solidFill>
                <a:latin typeface="Courier New"/>
                <a:ea typeface="Courier New"/>
                <a:cs typeface="Courier New"/>
                <a:sym typeface="Courier New"/>
              </a:rPr>
              <a:t>ELSE</a:t>
            </a:r>
            <a:r>
              <a:rPr lang="en" sz="1200">
                <a:latin typeface="Courier New"/>
                <a:ea typeface="Courier New"/>
                <a:cs typeface="Courier New"/>
                <a:sym typeface="Courier New"/>
              </a:rPr>
              <a:t>:</a:t>
            </a:r>
            <a:endParaRPr sz="1100"/>
          </a:p>
          <a:p>
            <a:pPr marL="0" lvl="0" indent="0" algn="l" rtl="0">
              <a:lnSpc>
                <a:spcPct val="90000"/>
              </a:lnSpc>
              <a:spcBef>
                <a:spcPts val="800"/>
              </a:spcBef>
              <a:spcAft>
                <a:spcPts val="0"/>
              </a:spcAft>
              <a:buClr>
                <a:srgbClr val="7B7B7B"/>
              </a:buClr>
              <a:buSzPts val="1200"/>
              <a:buNone/>
            </a:pPr>
            <a:r>
              <a:rPr lang="en" sz="1200" b="1">
                <a:solidFill>
                  <a:srgbClr val="7B7B7B"/>
                </a:solidFill>
                <a:latin typeface="Courier New"/>
                <a:ea typeface="Courier New"/>
                <a:cs typeface="Courier New"/>
                <a:sym typeface="Courier New"/>
              </a:rPr>
              <a:t>      IF</a:t>
            </a:r>
            <a:r>
              <a:rPr lang="en" sz="1200">
                <a:latin typeface="Courier New"/>
                <a:ea typeface="Courier New"/>
                <a:cs typeface="Courier New"/>
                <a:sym typeface="Courier New"/>
              </a:rPr>
              <a:t> num divisible by 5:</a:t>
            </a:r>
            <a:endParaRPr sz="1100"/>
          </a:p>
          <a:p>
            <a:pPr marL="0" lvl="0" indent="0" algn="l" rtl="0">
              <a:lnSpc>
                <a:spcPct val="90000"/>
              </a:lnSpc>
              <a:spcBef>
                <a:spcPts val="800"/>
              </a:spcBef>
              <a:spcAft>
                <a:spcPts val="0"/>
              </a:spcAft>
              <a:buClr>
                <a:schemeClr val="dk1"/>
              </a:buClr>
              <a:buSzPts val="1200"/>
              <a:buNone/>
            </a:pPr>
            <a:r>
              <a:rPr lang="en" sz="1200">
                <a:latin typeface="Courier New"/>
                <a:ea typeface="Courier New"/>
                <a:cs typeface="Courier New"/>
                <a:sym typeface="Courier New"/>
              </a:rPr>
              <a:t>        </a:t>
            </a:r>
            <a:r>
              <a:rPr lang="en" sz="1200" b="1">
                <a:solidFill>
                  <a:srgbClr val="7B7B7B"/>
                </a:solidFill>
                <a:latin typeface="Courier New"/>
                <a:ea typeface="Courier New"/>
                <a:cs typeface="Courier New"/>
                <a:sym typeface="Courier New"/>
              </a:rPr>
              <a:t>PRINT</a:t>
            </a:r>
            <a:r>
              <a:rPr lang="en" sz="1200">
                <a:latin typeface="Courier New"/>
                <a:ea typeface="Courier New"/>
                <a:cs typeface="Courier New"/>
                <a:sym typeface="Courier New"/>
              </a:rPr>
              <a:t> ‘Buzz’</a:t>
            </a:r>
            <a:endParaRPr sz="1100"/>
          </a:p>
          <a:p>
            <a:pPr marL="0" lvl="0" indent="0" algn="l" rtl="0">
              <a:lnSpc>
                <a:spcPct val="90000"/>
              </a:lnSpc>
              <a:spcBef>
                <a:spcPts val="800"/>
              </a:spcBef>
              <a:spcAft>
                <a:spcPts val="0"/>
              </a:spcAft>
              <a:buClr>
                <a:schemeClr val="dk1"/>
              </a:buClr>
              <a:buSzPts val="1200"/>
              <a:buNone/>
            </a:pPr>
            <a:r>
              <a:rPr lang="en" sz="1200">
                <a:latin typeface="Courier New"/>
                <a:ea typeface="Courier New"/>
                <a:cs typeface="Courier New"/>
                <a:sym typeface="Courier New"/>
              </a:rPr>
              <a:t>      </a:t>
            </a:r>
            <a:r>
              <a:rPr lang="en" sz="1200" b="1">
                <a:solidFill>
                  <a:srgbClr val="7B7B7B"/>
                </a:solidFill>
                <a:latin typeface="Courier New"/>
                <a:ea typeface="Courier New"/>
                <a:cs typeface="Courier New"/>
                <a:sym typeface="Courier New"/>
              </a:rPr>
              <a:t>ELSE</a:t>
            </a:r>
            <a:r>
              <a:rPr lang="en" sz="1200">
                <a:latin typeface="Courier New"/>
                <a:ea typeface="Courier New"/>
                <a:cs typeface="Courier New"/>
                <a:sym typeface="Courier New"/>
              </a:rPr>
              <a:t>:</a:t>
            </a:r>
            <a:endParaRPr sz="1100"/>
          </a:p>
          <a:p>
            <a:pPr marL="0" lvl="0" indent="0" algn="l" rtl="0">
              <a:lnSpc>
                <a:spcPct val="90000"/>
              </a:lnSpc>
              <a:spcBef>
                <a:spcPts val="800"/>
              </a:spcBef>
              <a:spcAft>
                <a:spcPts val="0"/>
              </a:spcAft>
              <a:buClr>
                <a:schemeClr val="dk1"/>
              </a:buClr>
              <a:buSzPts val="1200"/>
              <a:buNone/>
            </a:pPr>
            <a:r>
              <a:rPr lang="en" sz="1200">
                <a:latin typeface="Courier New"/>
                <a:ea typeface="Courier New"/>
                <a:cs typeface="Courier New"/>
                <a:sym typeface="Courier New"/>
              </a:rPr>
              <a:t>        </a:t>
            </a:r>
            <a:r>
              <a:rPr lang="en" sz="1200" b="1">
                <a:solidFill>
                  <a:srgbClr val="7B7B7B"/>
                </a:solidFill>
                <a:latin typeface="Courier New"/>
                <a:ea typeface="Courier New"/>
                <a:cs typeface="Courier New"/>
                <a:sym typeface="Courier New"/>
              </a:rPr>
              <a:t>PRINT</a:t>
            </a:r>
            <a:r>
              <a:rPr lang="en" sz="1200">
                <a:latin typeface="Courier New"/>
                <a:ea typeface="Courier New"/>
                <a:cs typeface="Courier New"/>
                <a:sym typeface="Courier New"/>
              </a:rPr>
              <a:t> num</a:t>
            </a:r>
            <a:endParaRPr sz="1200">
              <a:latin typeface="Courier New"/>
              <a:ea typeface="Courier New"/>
              <a:cs typeface="Courier New"/>
              <a:sym typeface="Courier New"/>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Google Shape;974;p102"/>
          <p:cNvSpPr txBox="1">
            <a:spLocks noGrp="1"/>
          </p:cNvSpPr>
          <p:nvPr>
            <p:ph type="title"/>
          </p:nvPr>
        </p:nvSpPr>
        <p:spPr>
          <a:xfrm>
            <a:off x="3566160" y="273844"/>
            <a:ext cx="5079378" cy="669821"/>
          </a:xfrm>
          <a:prstGeom prst="rect">
            <a:avLst/>
          </a:prstGeom>
          <a:noFill/>
          <a:ln>
            <a:noFill/>
          </a:ln>
        </p:spPr>
        <p:txBody>
          <a:bodyPr spcFirstLastPara="1" wrap="square" lIns="0" tIns="0" rIns="0" bIns="0" anchor="ctr" anchorCtr="0">
            <a:noAutofit/>
          </a:bodyPr>
          <a:lstStyle/>
          <a:p>
            <a:pPr marL="12700" marR="0" lvl="0" indent="0" algn="r" rtl="0">
              <a:lnSpc>
                <a:spcPct val="90000"/>
              </a:lnSpc>
              <a:spcBef>
                <a:spcPts val="0"/>
              </a:spcBef>
              <a:spcAft>
                <a:spcPts val="0"/>
              </a:spcAft>
              <a:buClr>
                <a:srgbClr val="002060"/>
              </a:buClr>
              <a:buSzPts val="2100"/>
              <a:buFont typeface="Open Sans"/>
              <a:buNone/>
            </a:pPr>
            <a:r>
              <a:rPr lang="en" sz="2100" b="1" i="0" u="none" strike="noStrike" cap="none">
                <a:solidFill>
                  <a:srgbClr val="002060"/>
                </a:solidFill>
                <a:latin typeface="Open Sans"/>
                <a:ea typeface="Open Sans"/>
                <a:cs typeface="Open Sans"/>
                <a:sym typeface="Open Sans"/>
              </a:rPr>
              <a:t>Summary</a:t>
            </a:r>
            <a:endParaRPr sz="1100"/>
          </a:p>
        </p:txBody>
      </p:sp>
      <p:sp>
        <p:nvSpPr>
          <p:cNvPr id="975" name="Google Shape;975;p102"/>
          <p:cNvSpPr txBox="1">
            <a:spLocks noGrp="1"/>
          </p:cNvSpPr>
          <p:nvPr>
            <p:ph type="body" idx="1"/>
          </p:nvPr>
        </p:nvSpPr>
        <p:spPr>
          <a:xfrm>
            <a:off x="673894" y="1234679"/>
            <a:ext cx="7430691" cy="3504009"/>
          </a:xfrm>
          <a:prstGeom prst="rect">
            <a:avLst/>
          </a:prstGeom>
          <a:noFill/>
          <a:ln>
            <a:noFill/>
          </a:ln>
        </p:spPr>
        <p:txBody>
          <a:bodyPr spcFirstLastPara="1" wrap="square" lIns="0" tIns="0" rIns="0" bIns="0" anchor="t" anchorCtr="0">
            <a:noAutofit/>
          </a:bodyPr>
          <a:lstStyle/>
          <a:p>
            <a:pPr marL="254000" lvl="0" indent="-247650" algn="l" rtl="0">
              <a:lnSpc>
                <a:spcPct val="150000"/>
              </a:lnSpc>
              <a:spcBef>
                <a:spcPts val="0"/>
              </a:spcBef>
              <a:spcAft>
                <a:spcPts val="0"/>
              </a:spcAft>
              <a:buClr>
                <a:srgbClr val="121504"/>
              </a:buClr>
              <a:buSzPts val="1500"/>
              <a:buFont typeface="Arial"/>
              <a:buChar char="•"/>
            </a:pPr>
            <a:r>
              <a:rPr lang="en" sz="1500" b="1">
                <a:solidFill>
                  <a:srgbClr val="121504"/>
                </a:solidFill>
                <a:latin typeface="Helvetica Neue"/>
                <a:ea typeface="Helvetica Neue"/>
                <a:cs typeface="Helvetica Neue"/>
                <a:sym typeface="Helvetica Neue"/>
              </a:rPr>
              <a:t>Algorithms</a:t>
            </a:r>
            <a:r>
              <a:rPr lang="en" sz="1500">
                <a:solidFill>
                  <a:srgbClr val="121504"/>
                </a:solidFill>
                <a:latin typeface="Helvetica Neue"/>
                <a:ea typeface="Helvetica Neue"/>
                <a:cs typeface="Helvetica Neue"/>
                <a:sym typeface="Helvetica Neue"/>
              </a:rPr>
              <a:t> are detailed instructions, written in a formal language, that </a:t>
            </a:r>
            <a:r>
              <a:rPr lang="en" sz="1500" u="sng">
                <a:solidFill>
                  <a:srgbClr val="121504"/>
                </a:solidFill>
                <a:latin typeface="Helvetica Neue"/>
                <a:ea typeface="Helvetica Neue"/>
                <a:cs typeface="Helvetica Neue"/>
                <a:sym typeface="Helvetica Neue"/>
              </a:rPr>
              <a:t>describe the solution to a problem</a:t>
            </a:r>
            <a:endParaRPr sz="1100"/>
          </a:p>
          <a:p>
            <a:pPr marL="254000" lvl="0" indent="-247650" algn="l" rtl="0">
              <a:lnSpc>
                <a:spcPct val="150000"/>
              </a:lnSpc>
              <a:spcBef>
                <a:spcPts val="0"/>
              </a:spcBef>
              <a:spcAft>
                <a:spcPts val="0"/>
              </a:spcAft>
              <a:buClr>
                <a:srgbClr val="121504"/>
              </a:buClr>
              <a:buSzPts val="1500"/>
              <a:buFont typeface="Arial"/>
              <a:buChar char="•"/>
            </a:pPr>
            <a:r>
              <a:rPr lang="en" sz="1500">
                <a:solidFill>
                  <a:srgbClr val="121504"/>
                </a:solidFill>
                <a:latin typeface="Helvetica Neue"/>
                <a:ea typeface="Helvetica Neue"/>
                <a:cs typeface="Helvetica Neue"/>
                <a:sym typeface="Helvetica Neue"/>
              </a:rPr>
              <a:t>Common programming elements of algorithms are:</a:t>
            </a:r>
            <a:endParaRPr sz="1100"/>
          </a:p>
          <a:p>
            <a:pPr marL="596900" lvl="1" indent="-247650" algn="l" rtl="0">
              <a:lnSpc>
                <a:spcPct val="150000"/>
              </a:lnSpc>
              <a:spcBef>
                <a:spcPts val="0"/>
              </a:spcBef>
              <a:spcAft>
                <a:spcPts val="0"/>
              </a:spcAft>
              <a:buClr>
                <a:srgbClr val="121504"/>
              </a:buClr>
              <a:buSzPts val="1500"/>
              <a:buFont typeface="Arial"/>
              <a:buChar char="•"/>
            </a:pPr>
            <a:r>
              <a:rPr lang="en" sz="1500" b="1">
                <a:solidFill>
                  <a:srgbClr val="121504"/>
                </a:solidFill>
                <a:latin typeface="Helvetica Neue"/>
                <a:ea typeface="Helvetica Neue"/>
                <a:cs typeface="Helvetica Neue"/>
                <a:sym typeface="Helvetica Neue"/>
              </a:rPr>
              <a:t>Variables</a:t>
            </a:r>
            <a:r>
              <a:rPr lang="en" sz="1500">
                <a:solidFill>
                  <a:srgbClr val="121504"/>
                </a:solidFill>
                <a:latin typeface="Helvetica Neue"/>
                <a:ea typeface="Helvetica Neue"/>
                <a:cs typeface="Helvetica Neue"/>
                <a:sym typeface="Helvetica Neue"/>
              </a:rPr>
              <a:t> to easily store, reference, and modify values</a:t>
            </a:r>
            <a:endParaRPr sz="1100"/>
          </a:p>
          <a:p>
            <a:pPr marL="596900" lvl="1" indent="-247650" algn="l" rtl="0">
              <a:lnSpc>
                <a:spcPct val="150000"/>
              </a:lnSpc>
              <a:spcBef>
                <a:spcPts val="0"/>
              </a:spcBef>
              <a:spcAft>
                <a:spcPts val="0"/>
              </a:spcAft>
              <a:buClr>
                <a:srgbClr val="121504"/>
              </a:buClr>
              <a:buSzPts val="1500"/>
              <a:buFont typeface="Arial"/>
              <a:buChar char="•"/>
            </a:pPr>
            <a:r>
              <a:rPr lang="en" sz="1500" b="1">
                <a:solidFill>
                  <a:srgbClr val="121504"/>
                </a:solidFill>
                <a:latin typeface="Helvetica Neue"/>
                <a:ea typeface="Helvetica Neue"/>
                <a:cs typeface="Helvetica Neue"/>
                <a:sym typeface="Helvetica Neue"/>
              </a:rPr>
              <a:t>Conditional statements</a:t>
            </a:r>
            <a:r>
              <a:rPr lang="en" sz="1500">
                <a:solidFill>
                  <a:srgbClr val="121504"/>
                </a:solidFill>
                <a:latin typeface="Helvetica Neue"/>
                <a:ea typeface="Helvetica Neue"/>
                <a:cs typeface="Helvetica Neue"/>
                <a:sym typeface="Helvetica Neue"/>
              </a:rPr>
              <a:t> to make decisions in the algorithm flow</a:t>
            </a:r>
            <a:endParaRPr sz="1100"/>
          </a:p>
          <a:p>
            <a:pPr marL="596900" lvl="1" indent="-247650" algn="l" rtl="0">
              <a:lnSpc>
                <a:spcPct val="150000"/>
              </a:lnSpc>
              <a:spcBef>
                <a:spcPts val="0"/>
              </a:spcBef>
              <a:spcAft>
                <a:spcPts val="0"/>
              </a:spcAft>
              <a:buClr>
                <a:srgbClr val="121504"/>
              </a:buClr>
              <a:buSzPts val="1500"/>
              <a:buFont typeface="Arial"/>
              <a:buChar char="•"/>
            </a:pPr>
            <a:r>
              <a:rPr lang="en" sz="1500" b="1">
                <a:solidFill>
                  <a:srgbClr val="121504"/>
                </a:solidFill>
                <a:latin typeface="Helvetica Neue"/>
                <a:ea typeface="Helvetica Neue"/>
                <a:cs typeface="Helvetica Neue"/>
                <a:sym typeface="Helvetica Neue"/>
              </a:rPr>
              <a:t>Loops</a:t>
            </a:r>
            <a:r>
              <a:rPr lang="en" sz="1500">
                <a:solidFill>
                  <a:srgbClr val="121504"/>
                </a:solidFill>
                <a:latin typeface="Helvetica Neue"/>
                <a:ea typeface="Helvetica Neue"/>
                <a:cs typeface="Helvetica Neue"/>
                <a:sym typeface="Helvetica Neue"/>
              </a:rPr>
              <a:t> to repeatedly execute certain steps</a:t>
            </a:r>
            <a:endParaRPr sz="1100"/>
          </a:p>
          <a:p>
            <a:pPr marL="254000" lvl="0" indent="-247650" algn="l" rtl="0">
              <a:lnSpc>
                <a:spcPct val="150000"/>
              </a:lnSpc>
              <a:spcBef>
                <a:spcPts val="0"/>
              </a:spcBef>
              <a:spcAft>
                <a:spcPts val="0"/>
              </a:spcAft>
              <a:buClr>
                <a:srgbClr val="121504"/>
              </a:buClr>
              <a:buSzPts val="1500"/>
              <a:buFont typeface="Arial"/>
              <a:buChar char="•"/>
            </a:pPr>
            <a:r>
              <a:rPr lang="en" sz="1500">
                <a:solidFill>
                  <a:srgbClr val="121504"/>
                </a:solidFill>
                <a:latin typeface="Helvetica Neue"/>
                <a:ea typeface="Helvetica Neue"/>
                <a:cs typeface="Helvetica Neue"/>
                <a:sym typeface="Helvetica Neue"/>
              </a:rPr>
              <a:t>Algorithms can be concisely and visually represented as </a:t>
            </a:r>
            <a:r>
              <a:rPr lang="en" sz="1500" b="1">
                <a:solidFill>
                  <a:srgbClr val="121504"/>
                </a:solidFill>
                <a:latin typeface="Helvetica Neue"/>
                <a:ea typeface="Helvetica Neue"/>
                <a:cs typeface="Helvetica Neue"/>
                <a:sym typeface="Helvetica Neue"/>
              </a:rPr>
              <a:t>flowcharts</a:t>
            </a:r>
            <a:endParaRPr sz="1100"/>
          </a:p>
          <a:p>
            <a:pPr marL="254000" lvl="0" indent="-247650" algn="l" rtl="0">
              <a:lnSpc>
                <a:spcPct val="150000"/>
              </a:lnSpc>
              <a:spcBef>
                <a:spcPts val="0"/>
              </a:spcBef>
              <a:spcAft>
                <a:spcPts val="0"/>
              </a:spcAft>
              <a:buClr>
                <a:srgbClr val="121504"/>
              </a:buClr>
              <a:buSzPts val="1500"/>
              <a:buFont typeface="Arial"/>
              <a:buChar char="•"/>
            </a:pPr>
            <a:r>
              <a:rPr lang="en" sz="1500">
                <a:solidFill>
                  <a:srgbClr val="121504"/>
                </a:solidFill>
                <a:latin typeface="Helvetica Neue"/>
                <a:ea typeface="Helvetica Neue"/>
                <a:cs typeface="Helvetica Neue"/>
                <a:sym typeface="Helvetica Neue"/>
              </a:rPr>
              <a:t>Algorithms can be represented with </a:t>
            </a:r>
            <a:r>
              <a:rPr lang="en" sz="1500" b="1">
                <a:solidFill>
                  <a:srgbClr val="121504"/>
                </a:solidFill>
                <a:latin typeface="Helvetica Neue"/>
                <a:ea typeface="Helvetica Neue"/>
                <a:cs typeface="Helvetica Neue"/>
                <a:sym typeface="Helvetica Neue"/>
              </a:rPr>
              <a:t>pseudocode</a:t>
            </a:r>
            <a:r>
              <a:rPr lang="en" sz="1500">
                <a:solidFill>
                  <a:srgbClr val="121504"/>
                </a:solidFill>
                <a:latin typeface="Helvetica Neue"/>
                <a:ea typeface="Helvetica Neue"/>
                <a:cs typeface="Helvetica Neue"/>
                <a:sym typeface="Helvetica Neue"/>
              </a:rPr>
              <a:t> to resemble an implementation as a computer program 🡪 more intuitive to design a flowchart first and then translate it into pseudocode.</a:t>
            </a:r>
            <a:endParaRPr sz="1500">
              <a:solidFill>
                <a:srgbClr val="121504"/>
              </a:solidFill>
              <a:latin typeface="Helvetica Neue"/>
              <a:ea typeface="Helvetica Neue"/>
              <a:cs typeface="Helvetica Neue"/>
              <a:sym typeface="Helvetica Neue"/>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p103"/>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chemeClr val="dk1"/>
              </a:buClr>
              <a:buSzPts val="4500"/>
              <a:buFont typeface="Calibri"/>
              <a:buNone/>
            </a:pPr>
            <a:r>
              <a:rPr lang="en" sz="6000" b="1"/>
              <a:t>Quiz 2</a:t>
            </a:r>
            <a:endParaRPr sz="6000" b="1"/>
          </a:p>
        </p:txBody>
      </p:sp>
      <p:sp>
        <p:nvSpPr>
          <p:cNvPr id="981" name="Google Shape;981;p103"/>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rgbClr val="888888"/>
              </a:buClr>
              <a:buSzPts val="1800"/>
              <a:buNone/>
            </a:pPr>
            <a:r>
              <a:rPr lang="en" sz="2400" u="sng">
                <a:solidFill>
                  <a:schemeClr val="hlink"/>
                </a:solidFill>
                <a:hlinkClick r:id="rId3"/>
              </a:rPr>
              <a:t>https://bit.ly/jds-ip-q2</a:t>
            </a:r>
            <a:r>
              <a:rPr lang="en" sz="2400"/>
              <a:t> </a:t>
            </a:r>
            <a:endParaRPr sz="2400"/>
          </a:p>
        </p:txBody>
      </p:sp>
      <p:pic>
        <p:nvPicPr>
          <p:cNvPr id="982" name="Google Shape;982;p103" descr="A picture containing icon&#10;&#10;Description automatically generated"/>
          <p:cNvPicPr preferRelativeResize="0"/>
          <p:nvPr/>
        </p:nvPicPr>
        <p:blipFill rotWithShape="1">
          <a:blip r:embed="rId4">
            <a:alphaModFix/>
          </a:blip>
          <a:srcRect/>
          <a:stretch/>
        </p:blipFill>
        <p:spPr>
          <a:xfrm>
            <a:off x="3648744" y="0"/>
            <a:ext cx="4988722" cy="51435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104"/>
          <p:cNvSpPr txBox="1"/>
          <p:nvPr/>
        </p:nvSpPr>
        <p:spPr>
          <a:xfrm>
            <a:off x="2811501" y="2283214"/>
            <a:ext cx="3520998" cy="484748"/>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2700" b="1">
                <a:solidFill>
                  <a:schemeClr val="lt1"/>
                </a:solidFill>
                <a:latin typeface="Open Sans"/>
                <a:ea typeface="Open Sans"/>
                <a:cs typeface="Open Sans"/>
                <a:sym typeface="Open Sans"/>
              </a:rPr>
              <a:t>Thank You</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8"/>
          <p:cNvSpPr txBox="1">
            <a:spLocks noGrp="1"/>
          </p:cNvSpPr>
          <p:nvPr>
            <p:ph type="body" idx="1"/>
          </p:nvPr>
        </p:nvSpPr>
        <p:spPr>
          <a:xfrm>
            <a:off x="2413000" y="1438067"/>
            <a:ext cx="5164418" cy="2508646"/>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lt1"/>
              </a:buClr>
              <a:buSzPts val="2400"/>
              <a:buNone/>
            </a:pPr>
            <a:r>
              <a:rPr lang="en" sz="2400" b="1">
                <a:latin typeface="Open Sans"/>
                <a:ea typeface="Open Sans"/>
                <a:cs typeface="Open Sans"/>
                <a:sym typeface="Open Sans"/>
              </a:rPr>
              <a:t>Course Content</a:t>
            </a:r>
            <a:endParaRPr sz="1100"/>
          </a:p>
          <a:p>
            <a:pPr marL="0" lvl="0" indent="0" algn="l" rtl="0">
              <a:lnSpc>
                <a:spcPct val="90000"/>
              </a:lnSpc>
              <a:spcBef>
                <a:spcPts val="800"/>
              </a:spcBef>
              <a:spcAft>
                <a:spcPts val="0"/>
              </a:spcAft>
              <a:buClr>
                <a:schemeClr val="lt1"/>
              </a:buClr>
              <a:buSzPts val="2100"/>
              <a:buNone/>
            </a:pPr>
            <a:endParaRPr sz="1100">
              <a:latin typeface="Open Sans"/>
              <a:ea typeface="Open Sans"/>
              <a:cs typeface="Open Sans"/>
              <a:sym typeface="Open Sans"/>
            </a:endParaRPr>
          </a:p>
          <a:p>
            <a:pPr marL="381000" lvl="0" indent="-381000" algn="l" rtl="0">
              <a:lnSpc>
                <a:spcPct val="90000"/>
              </a:lnSpc>
              <a:spcBef>
                <a:spcPts val="800"/>
              </a:spcBef>
              <a:spcAft>
                <a:spcPts val="0"/>
              </a:spcAft>
              <a:buClr>
                <a:schemeClr val="lt1"/>
              </a:buClr>
              <a:buSzPts val="1800"/>
              <a:buAutoNum type="arabicPeriod"/>
            </a:pPr>
            <a:r>
              <a:rPr lang="en" sz="1800" b="1">
                <a:latin typeface="Open Sans"/>
                <a:ea typeface="Open Sans"/>
                <a:cs typeface="Open Sans"/>
                <a:sym typeface="Open Sans"/>
              </a:rPr>
              <a:t>A Tour of Computer Systems</a:t>
            </a:r>
            <a:endParaRPr sz="1100"/>
          </a:p>
          <a:p>
            <a:pPr marL="381000" lvl="0" indent="-381000" algn="l" rtl="0">
              <a:lnSpc>
                <a:spcPct val="90000"/>
              </a:lnSpc>
              <a:spcBef>
                <a:spcPts val="800"/>
              </a:spcBef>
              <a:spcAft>
                <a:spcPts val="0"/>
              </a:spcAft>
              <a:buClr>
                <a:schemeClr val="lt1"/>
              </a:buClr>
              <a:buSzPts val="1800"/>
              <a:buAutoNum type="arabicPeriod"/>
            </a:pPr>
            <a:r>
              <a:rPr lang="en" sz="1800" b="1">
                <a:latin typeface="Open Sans"/>
                <a:ea typeface="Open Sans"/>
                <a:cs typeface="Open Sans"/>
                <a:sym typeface="Open Sans"/>
              </a:rPr>
              <a:t>Introduction to Algorithms</a:t>
            </a:r>
            <a:endParaRPr sz="1100"/>
          </a:p>
          <a:p>
            <a:pPr marL="381000" lvl="0" indent="-381000" algn="l" rtl="0">
              <a:lnSpc>
                <a:spcPct val="90000"/>
              </a:lnSpc>
              <a:spcBef>
                <a:spcPts val="800"/>
              </a:spcBef>
              <a:spcAft>
                <a:spcPts val="0"/>
              </a:spcAft>
              <a:buClr>
                <a:schemeClr val="lt1"/>
              </a:buClr>
              <a:buSzPts val="1800"/>
              <a:buAutoNum type="arabicPeriod"/>
            </a:pPr>
            <a:r>
              <a:rPr lang="en" sz="1800" b="1">
                <a:latin typeface="Open Sans"/>
                <a:ea typeface="Open Sans"/>
                <a:cs typeface="Open Sans"/>
                <a:sym typeface="Open Sans"/>
              </a:rPr>
              <a:t>Basic Concepts (Python)</a:t>
            </a:r>
            <a:endParaRPr sz="1100"/>
          </a:p>
          <a:p>
            <a:pPr marL="381000" lvl="0" indent="-381000" algn="l" rtl="0">
              <a:lnSpc>
                <a:spcPct val="90000"/>
              </a:lnSpc>
              <a:spcBef>
                <a:spcPts val="800"/>
              </a:spcBef>
              <a:spcAft>
                <a:spcPts val="0"/>
              </a:spcAft>
              <a:buClr>
                <a:schemeClr val="lt1"/>
              </a:buClr>
              <a:buSzPts val="1800"/>
              <a:buAutoNum type="arabicPeriod"/>
            </a:pPr>
            <a:r>
              <a:rPr lang="en" sz="1800" b="1">
                <a:latin typeface="Open Sans"/>
                <a:ea typeface="Open Sans"/>
                <a:cs typeface="Open Sans"/>
                <a:sym typeface="Open Sans"/>
              </a:rPr>
              <a:t>Control Structures (Python)</a:t>
            </a:r>
            <a:endParaRPr sz="1100"/>
          </a:p>
          <a:p>
            <a:pPr marL="381000" lvl="0" indent="-381000" algn="l" rtl="0">
              <a:lnSpc>
                <a:spcPct val="90000"/>
              </a:lnSpc>
              <a:spcBef>
                <a:spcPts val="800"/>
              </a:spcBef>
              <a:spcAft>
                <a:spcPts val="0"/>
              </a:spcAft>
              <a:buClr>
                <a:schemeClr val="lt1"/>
              </a:buClr>
              <a:buSzPts val="1800"/>
              <a:buAutoNum type="arabicPeriod"/>
            </a:pPr>
            <a:r>
              <a:rPr lang="en" sz="1800" b="1">
                <a:latin typeface="Open Sans"/>
                <a:ea typeface="Open Sans"/>
                <a:cs typeface="Open Sans"/>
                <a:sym typeface="Open Sans"/>
              </a:rPr>
              <a:t>Exercises (Python)</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9"/>
          <p:cNvSpPr txBox="1"/>
          <p:nvPr/>
        </p:nvSpPr>
        <p:spPr>
          <a:xfrm>
            <a:off x="2009043" y="2549771"/>
            <a:ext cx="5141141" cy="484748"/>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2700" b="1" i="0" u="none" strike="noStrike" cap="none">
                <a:solidFill>
                  <a:schemeClr val="lt1"/>
                </a:solidFill>
                <a:latin typeface="Open Sans"/>
                <a:ea typeface="Open Sans"/>
                <a:cs typeface="Open Sans"/>
                <a:sym typeface="Open Sans"/>
              </a:rPr>
              <a:t>A Tour of Computer Systems</a:t>
            </a:r>
            <a:endParaRPr sz="11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4469</Words>
  <Application>Microsoft Office PowerPoint</Application>
  <PresentationFormat>On-screen Show (16:9)</PresentationFormat>
  <Paragraphs>700</Paragraphs>
  <Slides>74</Slides>
  <Notes>74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74</vt:i4>
      </vt:variant>
    </vt:vector>
  </HeadingPairs>
  <TitlesOfParts>
    <vt:vector size="81" baseType="lpstr">
      <vt:lpstr>Courier New</vt:lpstr>
      <vt:lpstr>Helvetica Neue</vt:lpstr>
      <vt:lpstr>Open Sans</vt:lpstr>
      <vt:lpstr>Calibri</vt:lpstr>
      <vt:lpstr>Arial</vt:lpstr>
      <vt:lpstr>Simple Light</vt:lpstr>
      <vt:lpstr>Office Theme</vt:lpstr>
      <vt:lpstr>PowerPoint Presentation</vt:lpstr>
      <vt:lpstr>About Me</vt:lpstr>
      <vt:lpstr>How about you?</vt:lpstr>
      <vt:lpstr>Questions?</vt:lpstr>
      <vt:lpstr>Effective Online Learning</vt:lpstr>
      <vt:lpstr>Effective Online Learning</vt:lpstr>
      <vt:lpstr>Effective Online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Quiz 1</vt:lpstr>
      <vt:lpstr>PowerPoint Presentation</vt:lpstr>
      <vt:lpstr>PowerPoint Presentation</vt:lpstr>
      <vt:lpstr>What is an Algorithm? Definition and Structure</vt:lpstr>
      <vt:lpstr>What is an Algorithm? Examples of Algorithms</vt:lpstr>
      <vt:lpstr>What is an Algorithm? Examples of Algorithms</vt:lpstr>
      <vt:lpstr>What is an Algorithm? Examples of Algorithms</vt:lpstr>
      <vt:lpstr>What is an Algorithm? Examples of Algorithms</vt:lpstr>
      <vt:lpstr>What is an Algorithm? Examples of Algorithms</vt:lpstr>
      <vt:lpstr>What is an Algorithm? Examples of Algorithms</vt:lpstr>
      <vt:lpstr>What is an Algorithm? Examples of Algorithms</vt:lpstr>
      <vt:lpstr>PowerPoint Presentation</vt:lpstr>
      <vt:lpstr>Describing Algorithms with Flowcharts  What are Flowcharts?</vt:lpstr>
      <vt:lpstr>Describing Algorithms with Flowcharts  Common Flowchart Symbols</vt:lpstr>
      <vt:lpstr>Describing Algorithms with Flowcharts  Common Flowchart Symbols</vt:lpstr>
      <vt:lpstr>Describing Algorithms with Flowcharts  Common Flowchart Symbols</vt:lpstr>
      <vt:lpstr>Describing Algorithms with Flowcharts  Common Flowchart Symbols</vt:lpstr>
      <vt:lpstr>Describing Algorithms with Flowcharts  Common Flowchart Symbols</vt:lpstr>
      <vt:lpstr>Describing Algorithms with Flowcharts  Common Flowchart Symbols</vt:lpstr>
      <vt:lpstr>Programming Elements  Variables</vt:lpstr>
      <vt:lpstr>Programming Elements  Conditional Statements</vt:lpstr>
      <vt:lpstr>Programming Elements  Conditional Statements</vt:lpstr>
      <vt:lpstr>Programming Elements  Conditional Statements</vt:lpstr>
      <vt:lpstr>Programming Elements  Conditional Statements</vt:lpstr>
      <vt:lpstr>Programming Elements  Conditional Statements</vt:lpstr>
      <vt:lpstr>Programming Elements  Loops</vt:lpstr>
      <vt:lpstr>Programming Elements  Loops</vt:lpstr>
      <vt:lpstr>Programming Elements  Loops</vt:lpstr>
      <vt:lpstr>Programming Elements  Loops</vt:lpstr>
      <vt:lpstr>Programming Elements  Loops</vt:lpstr>
      <vt:lpstr>Programming Elements  Loops</vt:lpstr>
      <vt:lpstr>Programming Elements  Loops</vt:lpstr>
      <vt:lpstr>Programming Elements  Loops</vt:lpstr>
      <vt:lpstr>Programming Elements  Loops</vt:lpstr>
      <vt:lpstr>Programming Elements  Loops</vt:lpstr>
      <vt:lpstr>PowerPoint Presentation</vt:lpstr>
      <vt:lpstr>Introduction to Programming Implementing Algorithms as Computer Programs</vt:lpstr>
      <vt:lpstr>Introduction to Programming Writing Pseudocode</vt:lpstr>
      <vt:lpstr>Introduction to Programming Writing Pseudocode</vt:lpstr>
      <vt:lpstr>Introduction to Programming Pseudocode Example</vt:lpstr>
      <vt:lpstr>Introduction to Programming Pseudocode Example</vt:lpstr>
      <vt:lpstr>Introduction to Programming Pseudocode Example</vt:lpstr>
      <vt:lpstr>Introduction to Programming Pseudocode Example</vt:lpstr>
      <vt:lpstr>Summary</vt:lpstr>
      <vt:lpstr>Quiz 2</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Nik Faiz</cp:lastModifiedBy>
  <cp:revision>2</cp:revision>
  <dcterms:modified xsi:type="dcterms:W3CDTF">2020-11-18T01:18:42Z</dcterms:modified>
</cp:coreProperties>
</file>